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76" r:id="rId3"/>
    <p:sldId id="321" r:id="rId4"/>
    <p:sldId id="323" r:id="rId5"/>
    <p:sldId id="324" r:id="rId6"/>
    <p:sldId id="286" r:id="rId7"/>
    <p:sldId id="289" r:id="rId8"/>
    <p:sldId id="290" r:id="rId9"/>
    <p:sldId id="291" r:id="rId10"/>
    <p:sldId id="292" r:id="rId11"/>
    <p:sldId id="266" r:id="rId12"/>
    <p:sldId id="267" r:id="rId13"/>
    <p:sldId id="269" r:id="rId14"/>
    <p:sldId id="270" r:id="rId15"/>
    <p:sldId id="271" r:id="rId16"/>
    <p:sldId id="288" r:id="rId17"/>
    <p:sldId id="272" r:id="rId18"/>
    <p:sldId id="273" r:id="rId19"/>
    <p:sldId id="274" r:id="rId20"/>
    <p:sldId id="293" r:id="rId21"/>
    <p:sldId id="294" r:id="rId22"/>
    <p:sldId id="295" r:id="rId23"/>
    <p:sldId id="296" r:id="rId24"/>
    <p:sldId id="297" r:id="rId25"/>
    <p:sldId id="298" r:id="rId26"/>
    <p:sldId id="300" r:id="rId27"/>
    <p:sldId id="301" r:id="rId28"/>
    <p:sldId id="303" r:id="rId29"/>
    <p:sldId id="302" r:id="rId30"/>
    <p:sldId id="304" r:id="rId31"/>
    <p:sldId id="305" r:id="rId32"/>
    <p:sldId id="306" r:id="rId33"/>
    <p:sldId id="307" r:id="rId34"/>
    <p:sldId id="308" r:id="rId35"/>
    <p:sldId id="309" r:id="rId36"/>
    <p:sldId id="311" r:id="rId37"/>
    <p:sldId id="312" r:id="rId38"/>
    <p:sldId id="313" r:id="rId39"/>
    <p:sldId id="314" r:id="rId40"/>
    <p:sldId id="310" r:id="rId41"/>
    <p:sldId id="317" r:id="rId42"/>
    <p:sldId id="318" r:id="rId43"/>
    <p:sldId id="319" r:id="rId44"/>
    <p:sldId id="315" r:id="rId45"/>
    <p:sldId id="316" r:id="rId46"/>
    <p:sldId id="32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svg"/><Relationship Id="rId1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B027C-1312-457B-80D4-217E49BDCCF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EF352CB-888F-49D1-BA3E-F9618CFDCA43}">
      <dgm:prSet/>
      <dgm:spPr/>
      <dgm:t>
        <a:bodyPr/>
        <a:lstStyle/>
        <a:p>
          <a:r>
            <a:rPr lang="en-US" dirty="0"/>
            <a:t>1.</a:t>
          </a:r>
          <a:r>
            <a:rPr lang="zh-CN" dirty="0"/>
            <a:t> </a:t>
          </a:r>
          <a:r>
            <a:rPr lang="en-US" dirty="0"/>
            <a:t>Unsupervised</a:t>
          </a:r>
          <a:r>
            <a:rPr lang="zh-CN" dirty="0"/>
            <a:t> </a:t>
          </a:r>
          <a:r>
            <a:rPr lang="en-US" dirty="0"/>
            <a:t>Learning</a:t>
          </a:r>
          <a:r>
            <a:rPr lang="zh-CN" dirty="0"/>
            <a:t> </a:t>
          </a:r>
          <a:r>
            <a:rPr lang="en-US" dirty="0"/>
            <a:t>and</a:t>
          </a:r>
          <a:r>
            <a:rPr lang="zh-CN" dirty="0"/>
            <a:t> </a:t>
          </a:r>
          <a:endParaRPr lang="en-US" altLang="zh-CN" dirty="0"/>
        </a:p>
        <a:p>
          <a:r>
            <a:rPr lang="en-US" dirty="0"/>
            <a:t>K-means</a:t>
          </a:r>
        </a:p>
      </dgm:t>
    </dgm:pt>
    <dgm:pt modelId="{7ECD9555-000C-46A8-8CCF-884FA5B474F6}" type="parTrans" cxnId="{0CF24909-BE2A-44A0-88CE-02043666E108}">
      <dgm:prSet/>
      <dgm:spPr/>
      <dgm:t>
        <a:bodyPr/>
        <a:lstStyle/>
        <a:p>
          <a:endParaRPr lang="en-US"/>
        </a:p>
      </dgm:t>
    </dgm:pt>
    <dgm:pt modelId="{1AC2E795-18CE-447D-BA82-BB2443E55A31}" type="sibTrans" cxnId="{0CF24909-BE2A-44A0-88CE-02043666E108}">
      <dgm:prSet/>
      <dgm:spPr/>
      <dgm:t>
        <a:bodyPr/>
        <a:lstStyle/>
        <a:p>
          <a:endParaRPr lang="en-US"/>
        </a:p>
      </dgm:t>
    </dgm:pt>
    <dgm:pt modelId="{14C9F4FA-33C5-4372-A727-6EAE95A80AE3}">
      <dgm:prSet/>
      <dgm:spPr/>
      <dgm:t>
        <a:bodyPr/>
        <a:lstStyle/>
        <a:p>
          <a:r>
            <a:rPr lang="en-US"/>
            <a:t>2.</a:t>
          </a:r>
          <a:r>
            <a:rPr lang="zh-CN"/>
            <a:t> </a:t>
          </a:r>
          <a:r>
            <a:rPr lang="en-US"/>
            <a:t>From</a:t>
          </a:r>
          <a:r>
            <a:rPr lang="zh-CN"/>
            <a:t> </a:t>
          </a:r>
          <a:r>
            <a:rPr lang="en-US"/>
            <a:t>Unsupervised</a:t>
          </a:r>
          <a:r>
            <a:rPr lang="zh-CN"/>
            <a:t> </a:t>
          </a:r>
          <a:r>
            <a:rPr lang="en-US"/>
            <a:t>Learning</a:t>
          </a:r>
          <a:r>
            <a:rPr lang="zh-CN"/>
            <a:t> </a:t>
          </a:r>
          <a:r>
            <a:rPr lang="en-US"/>
            <a:t>to</a:t>
          </a:r>
          <a:r>
            <a:rPr lang="zh-CN"/>
            <a:t> </a:t>
          </a:r>
          <a:r>
            <a:rPr lang="en-US"/>
            <a:t>Embedding,</a:t>
          </a:r>
          <a:r>
            <a:rPr lang="zh-CN"/>
            <a:t> </a:t>
          </a:r>
          <a:r>
            <a:rPr lang="en-US"/>
            <a:t>and</a:t>
          </a:r>
          <a:r>
            <a:rPr lang="zh-CN"/>
            <a:t> </a:t>
          </a:r>
          <a:r>
            <a:rPr lang="en-US"/>
            <a:t>Word2Vec</a:t>
          </a:r>
        </a:p>
      </dgm:t>
    </dgm:pt>
    <dgm:pt modelId="{4B02D65C-131F-46E9-9B3F-0A840BCCA96B}" type="parTrans" cxnId="{458680A4-B743-4C35-B545-A12F71FFAA28}">
      <dgm:prSet/>
      <dgm:spPr/>
      <dgm:t>
        <a:bodyPr/>
        <a:lstStyle/>
        <a:p>
          <a:endParaRPr lang="en-US"/>
        </a:p>
      </dgm:t>
    </dgm:pt>
    <dgm:pt modelId="{85594189-651A-4E72-B270-0829F8EA684B}" type="sibTrans" cxnId="{458680A4-B743-4C35-B545-A12F71FFAA28}">
      <dgm:prSet/>
      <dgm:spPr/>
      <dgm:t>
        <a:bodyPr/>
        <a:lstStyle/>
        <a:p>
          <a:endParaRPr lang="en-US"/>
        </a:p>
      </dgm:t>
    </dgm:pt>
    <dgm:pt modelId="{3DF8F76C-9469-48D6-ABE3-2427EF61B624}" type="pres">
      <dgm:prSet presAssocID="{5C5B027C-1312-457B-80D4-217E49BDCCFC}" presName="root" presStyleCnt="0">
        <dgm:presLayoutVars>
          <dgm:dir/>
          <dgm:resizeHandles val="exact"/>
        </dgm:presLayoutVars>
      </dgm:prSet>
      <dgm:spPr/>
    </dgm:pt>
    <dgm:pt modelId="{F00410A8-AF27-431F-AD00-7EFCA997CA42}" type="pres">
      <dgm:prSet presAssocID="{6EF352CB-888F-49D1-BA3E-F9618CFDCA43}" presName="compNode" presStyleCnt="0"/>
      <dgm:spPr/>
    </dgm:pt>
    <dgm:pt modelId="{6E5B368D-8B70-4200-9786-CE0E6FAC3E61}" type="pres">
      <dgm:prSet presAssocID="{6EF352CB-888F-49D1-BA3E-F9618CFDCA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94165341-3D75-4D74-8D3F-11E80EC0CBA7}" type="pres">
      <dgm:prSet presAssocID="{6EF352CB-888F-49D1-BA3E-F9618CFDCA43}" presName="spaceRect" presStyleCnt="0"/>
      <dgm:spPr/>
    </dgm:pt>
    <dgm:pt modelId="{4A0CE6D7-9BC6-45AF-A719-78030AF24CF3}" type="pres">
      <dgm:prSet presAssocID="{6EF352CB-888F-49D1-BA3E-F9618CFDCA43}" presName="textRect" presStyleLbl="revTx" presStyleIdx="0" presStyleCnt="2">
        <dgm:presLayoutVars>
          <dgm:chMax val="1"/>
          <dgm:chPref val="1"/>
        </dgm:presLayoutVars>
      </dgm:prSet>
      <dgm:spPr/>
    </dgm:pt>
    <dgm:pt modelId="{C300624B-21BE-48A3-959A-90911FCF1417}" type="pres">
      <dgm:prSet presAssocID="{1AC2E795-18CE-447D-BA82-BB2443E55A31}" presName="sibTrans" presStyleCnt="0"/>
      <dgm:spPr/>
    </dgm:pt>
    <dgm:pt modelId="{846E69B8-8654-49D3-AC42-7414F59E7A91}" type="pres">
      <dgm:prSet presAssocID="{14C9F4FA-33C5-4372-A727-6EAE95A80AE3}" presName="compNode" presStyleCnt="0"/>
      <dgm:spPr/>
    </dgm:pt>
    <dgm:pt modelId="{BD6E8B9B-22DF-4669-889C-0E55331C4B36}" type="pres">
      <dgm:prSet presAssocID="{14C9F4FA-33C5-4372-A727-6EAE95A80A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4F7039E-1CA6-42D4-9DB5-25B658EBC8A4}" type="pres">
      <dgm:prSet presAssocID="{14C9F4FA-33C5-4372-A727-6EAE95A80AE3}" presName="spaceRect" presStyleCnt="0"/>
      <dgm:spPr/>
    </dgm:pt>
    <dgm:pt modelId="{1C78A709-51DE-4F87-9EAA-B44E3BE5644C}" type="pres">
      <dgm:prSet presAssocID="{14C9F4FA-33C5-4372-A727-6EAE95A80AE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CF24909-BE2A-44A0-88CE-02043666E108}" srcId="{5C5B027C-1312-457B-80D4-217E49BDCCFC}" destId="{6EF352CB-888F-49D1-BA3E-F9618CFDCA43}" srcOrd="0" destOrd="0" parTransId="{7ECD9555-000C-46A8-8CCF-884FA5B474F6}" sibTransId="{1AC2E795-18CE-447D-BA82-BB2443E55A31}"/>
    <dgm:cxn modelId="{38C15014-95EC-4BD2-838C-A2F63EC8DAC1}" type="presOf" srcId="{14C9F4FA-33C5-4372-A727-6EAE95A80AE3}" destId="{1C78A709-51DE-4F87-9EAA-B44E3BE5644C}" srcOrd="0" destOrd="0" presId="urn:microsoft.com/office/officeart/2018/2/layout/IconLabelList"/>
    <dgm:cxn modelId="{14CB7890-05AC-41FA-AE7F-1ECC1A8C91AB}" type="presOf" srcId="{6EF352CB-888F-49D1-BA3E-F9618CFDCA43}" destId="{4A0CE6D7-9BC6-45AF-A719-78030AF24CF3}" srcOrd="0" destOrd="0" presId="urn:microsoft.com/office/officeart/2018/2/layout/IconLabelList"/>
    <dgm:cxn modelId="{458680A4-B743-4C35-B545-A12F71FFAA28}" srcId="{5C5B027C-1312-457B-80D4-217E49BDCCFC}" destId="{14C9F4FA-33C5-4372-A727-6EAE95A80AE3}" srcOrd="1" destOrd="0" parTransId="{4B02D65C-131F-46E9-9B3F-0A840BCCA96B}" sibTransId="{85594189-651A-4E72-B270-0829F8EA684B}"/>
    <dgm:cxn modelId="{BCC469AB-6550-46AF-8038-69F7CDEF3686}" type="presOf" srcId="{5C5B027C-1312-457B-80D4-217E49BDCCFC}" destId="{3DF8F76C-9469-48D6-ABE3-2427EF61B624}" srcOrd="0" destOrd="0" presId="urn:microsoft.com/office/officeart/2018/2/layout/IconLabelList"/>
    <dgm:cxn modelId="{0896F782-2C3F-4634-90F4-F191C671C1F7}" type="presParOf" srcId="{3DF8F76C-9469-48D6-ABE3-2427EF61B624}" destId="{F00410A8-AF27-431F-AD00-7EFCA997CA42}" srcOrd="0" destOrd="0" presId="urn:microsoft.com/office/officeart/2018/2/layout/IconLabelList"/>
    <dgm:cxn modelId="{6E1F45BE-40FD-4982-ADF8-4CEA6E9454D7}" type="presParOf" srcId="{F00410A8-AF27-431F-AD00-7EFCA997CA42}" destId="{6E5B368D-8B70-4200-9786-CE0E6FAC3E61}" srcOrd="0" destOrd="0" presId="urn:microsoft.com/office/officeart/2018/2/layout/IconLabelList"/>
    <dgm:cxn modelId="{8D6DD1D9-06D8-42CA-BE1C-AC6B9255D58A}" type="presParOf" srcId="{F00410A8-AF27-431F-AD00-7EFCA997CA42}" destId="{94165341-3D75-4D74-8D3F-11E80EC0CBA7}" srcOrd="1" destOrd="0" presId="urn:microsoft.com/office/officeart/2018/2/layout/IconLabelList"/>
    <dgm:cxn modelId="{6B4FA07D-5531-45FC-B1DC-DA88F20252BF}" type="presParOf" srcId="{F00410A8-AF27-431F-AD00-7EFCA997CA42}" destId="{4A0CE6D7-9BC6-45AF-A719-78030AF24CF3}" srcOrd="2" destOrd="0" presId="urn:microsoft.com/office/officeart/2018/2/layout/IconLabelList"/>
    <dgm:cxn modelId="{5B728686-6CAC-4A31-9441-383AD91DA115}" type="presParOf" srcId="{3DF8F76C-9469-48D6-ABE3-2427EF61B624}" destId="{C300624B-21BE-48A3-959A-90911FCF1417}" srcOrd="1" destOrd="0" presId="urn:microsoft.com/office/officeart/2018/2/layout/IconLabelList"/>
    <dgm:cxn modelId="{F3CC0099-5C22-4F11-9B87-BC2E2674D434}" type="presParOf" srcId="{3DF8F76C-9469-48D6-ABE3-2427EF61B624}" destId="{846E69B8-8654-49D3-AC42-7414F59E7A91}" srcOrd="2" destOrd="0" presId="urn:microsoft.com/office/officeart/2018/2/layout/IconLabelList"/>
    <dgm:cxn modelId="{E4EBC9B1-A1DC-4FE7-959B-027B7F75B7FB}" type="presParOf" srcId="{846E69B8-8654-49D3-AC42-7414F59E7A91}" destId="{BD6E8B9B-22DF-4669-889C-0E55331C4B36}" srcOrd="0" destOrd="0" presId="urn:microsoft.com/office/officeart/2018/2/layout/IconLabelList"/>
    <dgm:cxn modelId="{9EB12771-820B-4E83-A40D-36BB5A7A7776}" type="presParOf" srcId="{846E69B8-8654-49D3-AC42-7414F59E7A91}" destId="{14F7039E-1CA6-42D4-9DB5-25B658EBC8A4}" srcOrd="1" destOrd="0" presId="urn:microsoft.com/office/officeart/2018/2/layout/IconLabelList"/>
    <dgm:cxn modelId="{31FF1A38-D2BA-44B6-B762-10501B7A8B91}" type="presParOf" srcId="{846E69B8-8654-49D3-AC42-7414F59E7A91}" destId="{1C78A709-51DE-4F87-9EAA-B44E3BE5644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DD28D5-1B68-447C-BA2A-7C6B64E6F3A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B0D6F2B-35DD-4951-BFCE-23CF5F9FE19B}">
      <dgm:prSet/>
      <dgm:spPr/>
      <dgm:t>
        <a:bodyPr/>
        <a:lstStyle/>
        <a:p>
          <a:pPr>
            <a:defRPr b="1"/>
          </a:pPr>
          <a:r>
            <a:rPr lang="en-US"/>
            <a:t>Review</a:t>
          </a:r>
          <a:r>
            <a:rPr lang="zh-CN"/>
            <a:t>：</a:t>
          </a:r>
          <a:endParaRPr lang="en-US"/>
        </a:p>
      </dgm:t>
    </dgm:pt>
    <dgm:pt modelId="{A741FC38-64F0-487C-B6A9-33A0F5D51608}" type="parTrans" cxnId="{2BF60FAA-2D7D-4AB0-BE9D-82E6D95FB3E0}">
      <dgm:prSet/>
      <dgm:spPr/>
      <dgm:t>
        <a:bodyPr/>
        <a:lstStyle/>
        <a:p>
          <a:endParaRPr lang="en-US"/>
        </a:p>
      </dgm:t>
    </dgm:pt>
    <dgm:pt modelId="{057172B0-81E4-4625-B8D0-3430AEFCA108}" type="sibTrans" cxnId="{2BF60FAA-2D7D-4AB0-BE9D-82E6D95FB3E0}">
      <dgm:prSet/>
      <dgm:spPr/>
      <dgm:t>
        <a:bodyPr/>
        <a:lstStyle/>
        <a:p>
          <a:endParaRPr lang="en-US"/>
        </a:p>
      </dgm:t>
    </dgm:pt>
    <dgm:pt modelId="{D2B8B4D1-4D73-40BA-BCDF-01675CAD7864}">
      <dgm:prSet/>
      <dgm:spPr/>
      <dgm:t>
        <a:bodyPr/>
        <a:lstStyle/>
        <a:p>
          <a:r>
            <a:rPr lang="en-US"/>
            <a:t>Neural</a:t>
          </a:r>
          <a:r>
            <a:rPr lang="zh-CN"/>
            <a:t> </a:t>
          </a:r>
          <a:r>
            <a:rPr lang="en-US"/>
            <a:t>Networks</a:t>
          </a:r>
        </a:p>
      </dgm:t>
    </dgm:pt>
    <dgm:pt modelId="{A19453B2-7E92-467C-BE8D-8FD47C6B167F}" type="parTrans" cxnId="{E701B660-930A-4548-A4CE-B98CB232234D}">
      <dgm:prSet/>
      <dgm:spPr/>
      <dgm:t>
        <a:bodyPr/>
        <a:lstStyle/>
        <a:p>
          <a:endParaRPr lang="en-US"/>
        </a:p>
      </dgm:t>
    </dgm:pt>
    <dgm:pt modelId="{FB54F403-6338-4657-8395-6D06B64C6888}" type="sibTrans" cxnId="{E701B660-930A-4548-A4CE-B98CB232234D}">
      <dgm:prSet/>
      <dgm:spPr/>
      <dgm:t>
        <a:bodyPr/>
        <a:lstStyle/>
        <a:p>
          <a:endParaRPr lang="en-US"/>
        </a:p>
      </dgm:t>
    </dgm:pt>
    <dgm:pt modelId="{3A9E6EFD-B2BD-45B3-A24F-7C67F11940DC}">
      <dgm:prSet/>
      <dgm:spPr/>
      <dgm:t>
        <a:bodyPr/>
        <a:lstStyle/>
        <a:p>
          <a:r>
            <a:rPr lang="en-US"/>
            <a:t>Backpropagation</a:t>
          </a:r>
          <a:r>
            <a:rPr lang="zh-CN"/>
            <a:t> </a:t>
          </a:r>
          <a:endParaRPr lang="en-US"/>
        </a:p>
      </dgm:t>
    </dgm:pt>
    <dgm:pt modelId="{BE6DF27D-C685-45B4-B62A-1D8F3B4E755C}" type="parTrans" cxnId="{C84F639F-43BF-4A68-B45A-8DED42585E12}">
      <dgm:prSet/>
      <dgm:spPr/>
      <dgm:t>
        <a:bodyPr/>
        <a:lstStyle/>
        <a:p>
          <a:endParaRPr lang="en-US"/>
        </a:p>
      </dgm:t>
    </dgm:pt>
    <dgm:pt modelId="{05EEBE50-17B0-4B71-8506-3D89DF30A8F9}" type="sibTrans" cxnId="{C84F639F-43BF-4A68-B45A-8DED42585E12}">
      <dgm:prSet/>
      <dgm:spPr/>
      <dgm:t>
        <a:bodyPr/>
        <a:lstStyle/>
        <a:p>
          <a:endParaRPr lang="en-US"/>
        </a:p>
      </dgm:t>
    </dgm:pt>
    <dgm:pt modelId="{8EE146E0-7E7D-47FD-A9F1-A4C28590F02D}">
      <dgm:prSet/>
      <dgm:spPr/>
      <dgm:t>
        <a:bodyPr/>
        <a:lstStyle/>
        <a:p>
          <a:r>
            <a:rPr lang="en-US"/>
            <a:t>Graph</a:t>
          </a:r>
          <a:r>
            <a:rPr lang="zh-CN"/>
            <a:t> </a:t>
          </a:r>
          <a:r>
            <a:rPr lang="en-US"/>
            <a:t>Computing</a:t>
          </a:r>
        </a:p>
      </dgm:t>
    </dgm:pt>
    <dgm:pt modelId="{9EC6A211-BF77-4614-B5E0-B166BED8D15A}" type="parTrans" cxnId="{3FD15E65-9ECB-4C35-A94A-7379E8675DC2}">
      <dgm:prSet/>
      <dgm:spPr/>
      <dgm:t>
        <a:bodyPr/>
        <a:lstStyle/>
        <a:p>
          <a:endParaRPr lang="en-US"/>
        </a:p>
      </dgm:t>
    </dgm:pt>
    <dgm:pt modelId="{A6265C20-D39E-40CB-9E39-87B2A32BE303}" type="sibTrans" cxnId="{3FD15E65-9ECB-4C35-A94A-7379E8675DC2}">
      <dgm:prSet/>
      <dgm:spPr/>
      <dgm:t>
        <a:bodyPr/>
        <a:lstStyle/>
        <a:p>
          <a:endParaRPr lang="en-US"/>
        </a:p>
      </dgm:t>
    </dgm:pt>
    <dgm:pt modelId="{383668FE-7374-46BF-8289-27FA20ADF613}">
      <dgm:prSet/>
      <dgm:spPr/>
      <dgm:t>
        <a:bodyPr/>
        <a:lstStyle/>
        <a:p>
          <a:r>
            <a:rPr lang="en-US"/>
            <a:t>Gradient</a:t>
          </a:r>
          <a:r>
            <a:rPr lang="zh-CN"/>
            <a:t> </a:t>
          </a:r>
          <a:r>
            <a:rPr lang="en-US"/>
            <a:t>Descent</a:t>
          </a:r>
        </a:p>
      </dgm:t>
    </dgm:pt>
    <dgm:pt modelId="{B2A58554-A83C-41BD-AD67-E19CB0496742}" type="parTrans" cxnId="{A481FD57-746B-426B-891F-351AC3FFA784}">
      <dgm:prSet/>
      <dgm:spPr/>
      <dgm:t>
        <a:bodyPr/>
        <a:lstStyle/>
        <a:p>
          <a:endParaRPr lang="en-US"/>
        </a:p>
      </dgm:t>
    </dgm:pt>
    <dgm:pt modelId="{D4A3F4C0-D75C-4E74-852D-84DCBAD5E8E9}" type="sibTrans" cxnId="{A481FD57-746B-426B-891F-351AC3FFA784}">
      <dgm:prSet/>
      <dgm:spPr/>
      <dgm:t>
        <a:bodyPr/>
        <a:lstStyle/>
        <a:p>
          <a:endParaRPr lang="en-US"/>
        </a:p>
      </dgm:t>
    </dgm:pt>
    <dgm:pt modelId="{4650EBA1-0B06-438B-AB12-67F1295CF118}">
      <dgm:prSet/>
      <dgm:spPr/>
      <dgm:t>
        <a:bodyPr/>
        <a:lstStyle/>
        <a:p>
          <a:pPr>
            <a:defRPr b="1"/>
          </a:pPr>
          <a:r>
            <a:rPr lang="en-US"/>
            <a:t>Word</a:t>
          </a:r>
          <a:r>
            <a:rPr lang="zh-CN"/>
            <a:t> </a:t>
          </a:r>
          <a:r>
            <a:rPr lang="en-US"/>
            <a:t>Embedding</a:t>
          </a:r>
          <a:r>
            <a:rPr lang="ja-JP"/>
            <a:t>与词向量</a:t>
          </a:r>
          <a:endParaRPr lang="en-US"/>
        </a:p>
      </dgm:t>
    </dgm:pt>
    <dgm:pt modelId="{FFF198DE-687D-4C92-A710-C3E2DAF1B2F9}" type="parTrans" cxnId="{CF3C07D8-4BD4-45CC-A56C-26AC8F33C0AB}">
      <dgm:prSet/>
      <dgm:spPr/>
      <dgm:t>
        <a:bodyPr/>
        <a:lstStyle/>
        <a:p>
          <a:endParaRPr lang="en-US"/>
        </a:p>
      </dgm:t>
    </dgm:pt>
    <dgm:pt modelId="{FDC6B401-AD2A-486D-ACC3-C92825217F74}" type="sibTrans" cxnId="{CF3C07D8-4BD4-45CC-A56C-26AC8F33C0AB}">
      <dgm:prSet/>
      <dgm:spPr/>
      <dgm:t>
        <a:bodyPr/>
        <a:lstStyle/>
        <a:p>
          <a:endParaRPr lang="en-US"/>
        </a:p>
      </dgm:t>
    </dgm:pt>
    <dgm:pt modelId="{3D5480E9-0AA7-4DE7-92A3-10A761FD2360}">
      <dgm:prSet/>
      <dgm:spPr/>
      <dgm:t>
        <a:bodyPr/>
        <a:lstStyle/>
        <a:p>
          <a:r>
            <a:rPr lang="ja-JP"/>
            <a:t>词向量的原理</a:t>
          </a:r>
          <a:endParaRPr lang="en-US"/>
        </a:p>
      </dgm:t>
    </dgm:pt>
    <dgm:pt modelId="{EDEEBECD-5A98-4D33-8CF5-D27BC9006987}" type="parTrans" cxnId="{D0D037CA-C611-4C17-9DCA-DD25C2BB0D96}">
      <dgm:prSet/>
      <dgm:spPr/>
      <dgm:t>
        <a:bodyPr/>
        <a:lstStyle/>
        <a:p>
          <a:endParaRPr lang="en-US"/>
        </a:p>
      </dgm:t>
    </dgm:pt>
    <dgm:pt modelId="{2F05AF3B-8FA5-4535-9335-B0EAC334DD58}" type="sibTrans" cxnId="{D0D037CA-C611-4C17-9DCA-DD25C2BB0D96}">
      <dgm:prSet/>
      <dgm:spPr/>
      <dgm:t>
        <a:bodyPr/>
        <a:lstStyle/>
        <a:p>
          <a:endParaRPr lang="en-US"/>
        </a:p>
      </dgm:t>
    </dgm:pt>
    <dgm:pt modelId="{1665EB91-5F8F-4676-8252-A0ACDDED75D1}">
      <dgm:prSet/>
      <dgm:spPr/>
      <dgm:t>
        <a:bodyPr/>
        <a:lstStyle/>
        <a:p>
          <a:r>
            <a:rPr lang="ja-JP"/>
            <a:t>哈弗曼树与</a:t>
          </a:r>
          <a:r>
            <a:rPr lang="en-US"/>
            <a:t>Negative</a:t>
          </a:r>
          <a:r>
            <a:rPr lang="zh-CN"/>
            <a:t> </a:t>
          </a:r>
          <a:r>
            <a:rPr lang="en-US"/>
            <a:t>Samples</a:t>
          </a:r>
        </a:p>
      </dgm:t>
    </dgm:pt>
    <dgm:pt modelId="{C5CBA238-CC8B-4675-8CBF-D10537854B90}" type="parTrans" cxnId="{EC34569E-154F-480D-B227-AFEA84464D0E}">
      <dgm:prSet/>
      <dgm:spPr/>
      <dgm:t>
        <a:bodyPr/>
        <a:lstStyle/>
        <a:p>
          <a:endParaRPr lang="en-US"/>
        </a:p>
      </dgm:t>
    </dgm:pt>
    <dgm:pt modelId="{BA24D338-FDE2-4973-9CB5-15ACF8EAB73C}" type="sibTrans" cxnId="{EC34569E-154F-480D-B227-AFEA84464D0E}">
      <dgm:prSet/>
      <dgm:spPr/>
      <dgm:t>
        <a:bodyPr/>
        <a:lstStyle/>
        <a:p>
          <a:endParaRPr lang="en-US"/>
        </a:p>
      </dgm:t>
    </dgm:pt>
    <dgm:pt modelId="{339528D4-AF14-4A38-8645-35830A75FE94}">
      <dgm:prSet/>
      <dgm:spPr/>
      <dgm:t>
        <a:bodyPr/>
        <a:lstStyle/>
        <a:p>
          <a:r>
            <a:rPr lang="en-US"/>
            <a:t>Glove,</a:t>
          </a:r>
          <a:r>
            <a:rPr lang="zh-CN"/>
            <a:t> </a:t>
          </a:r>
          <a:r>
            <a:rPr lang="en-US"/>
            <a:t>CoVe,</a:t>
          </a:r>
          <a:r>
            <a:rPr lang="zh-CN"/>
            <a:t> </a:t>
          </a:r>
          <a:r>
            <a:rPr lang="en-US"/>
            <a:t>EMLO</a:t>
          </a:r>
          <a:r>
            <a:rPr lang="ja-JP"/>
            <a:t>等高级词向量方式</a:t>
          </a:r>
          <a:endParaRPr lang="en-US"/>
        </a:p>
      </dgm:t>
    </dgm:pt>
    <dgm:pt modelId="{137FF9B0-30C1-43CA-A099-8DED2CD57988}" type="parTrans" cxnId="{E22DABF6-EC3A-4FB9-9793-8E9D4E2EA80D}">
      <dgm:prSet/>
      <dgm:spPr/>
      <dgm:t>
        <a:bodyPr/>
        <a:lstStyle/>
        <a:p>
          <a:endParaRPr lang="en-US"/>
        </a:p>
      </dgm:t>
    </dgm:pt>
    <dgm:pt modelId="{F854E6B3-BE99-4608-B27E-2B2B742C0C24}" type="sibTrans" cxnId="{E22DABF6-EC3A-4FB9-9793-8E9D4E2EA80D}">
      <dgm:prSet/>
      <dgm:spPr/>
      <dgm:t>
        <a:bodyPr/>
        <a:lstStyle/>
        <a:p>
          <a:endParaRPr lang="en-US"/>
        </a:p>
      </dgm:t>
    </dgm:pt>
    <dgm:pt modelId="{777E7329-F105-4410-B148-0024A1A45331}">
      <dgm:prSet/>
      <dgm:spPr/>
      <dgm:t>
        <a:bodyPr/>
        <a:lstStyle/>
        <a:p>
          <a:pPr>
            <a:defRPr b="1"/>
          </a:pPr>
          <a:r>
            <a:rPr lang="ja-JP"/>
            <a:t>句子向量</a:t>
          </a:r>
          <a:endParaRPr lang="en-US"/>
        </a:p>
      </dgm:t>
    </dgm:pt>
    <dgm:pt modelId="{69009EB7-840D-4ECF-90B5-471DE3F11079}" type="parTrans" cxnId="{819DBB88-275D-4526-B906-C8905D05F92C}">
      <dgm:prSet/>
      <dgm:spPr/>
      <dgm:t>
        <a:bodyPr/>
        <a:lstStyle/>
        <a:p>
          <a:endParaRPr lang="en-US"/>
        </a:p>
      </dgm:t>
    </dgm:pt>
    <dgm:pt modelId="{F7C74158-EFB9-4215-BA6D-C11221B30A2F}" type="sibTrans" cxnId="{819DBB88-275D-4526-B906-C8905D05F92C}">
      <dgm:prSet/>
      <dgm:spPr/>
      <dgm:t>
        <a:bodyPr/>
        <a:lstStyle/>
        <a:p>
          <a:endParaRPr lang="en-US"/>
        </a:p>
      </dgm:t>
    </dgm:pt>
    <dgm:pt modelId="{B4B2E3C7-D339-4675-8ABE-A1F5ABC4416E}">
      <dgm:prSet/>
      <dgm:spPr/>
      <dgm:t>
        <a:bodyPr/>
        <a:lstStyle/>
        <a:p>
          <a:r>
            <a:rPr lang="ja-JP"/>
            <a:t>句子向量的使用背景</a:t>
          </a:r>
          <a:endParaRPr lang="en-US"/>
        </a:p>
      </dgm:t>
    </dgm:pt>
    <dgm:pt modelId="{851FDBA1-C842-42BF-ABAD-75C549D46D7B}" type="parTrans" cxnId="{E72DFA33-40E4-4A11-AC4E-A75FEBA2AC81}">
      <dgm:prSet/>
      <dgm:spPr/>
      <dgm:t>
        <a:bodyPr/>
        <a:lstStyle/>
        <a:p>
          <a:endParaRPr lang="en-US"/>
        </a:p>
      </dgm:t>
    </dgm:pt>
    <dgm:pt modelId="{77E5D7C0-8B49-4819-AEE4-12F92538CD0C}" type="sibTrans" cxnId="{E72DFA33-40E4-4A11-AC4E-A75FEBA2AC81}">
      <dgm:prSet/>
      <dgm:spPr/>
      <dgm:t>
        <a:bodyPr/>
        <a:lstStyle/>
        <a:p>
          <a:endParaRPr lang="en-US"/>
        </a:p>
      </dgm:t>
    </dgm:pt>
    <dgm:pt modelId="{243ECDD3-23B2-411F-BEAD-08609668FA32}">
      <dgm:prSet/>
      <dgm:spPr/>
      <dgm:t>
        <a:bodyPr/>
        <a:lstStyle/>
        <a:p>
          <a:r>
            <a:rPr lang="ja-JP"/>
            <a:t>句子向量的构建</a:t>
          </a:r>
          <a:endParaRPr lang="en-US"/>
        </a:p>
      </dgm:t>
    </dgm:pt>
    <dgm:pt modelId="{E964DB73-1A12-44BE-8C92-BFA175E9365B}" type="parTrans" cxnId="{438BF08E-C4CC-4FFF-9FF2-3C8A854E975F}">
      <dgm:prSet/>
      <dgm:spPr/>
      <dgm:t>
        <a:bodyPr/>
        <a:lstStyle/>
        <a:p>
          <a:endParaRPr lang="en-US"/>
        </a:p>
      </dgm:t>
    </dgm:pt>
    <dgm:pt modelId="{1057A4B1-6D1E-4F3A-A451-F9A99666E15A}" type="sibTrans" cxnId="{438BF08E-C4CC-4FFF-9FF2-3C8A854E975F}">
      <dgm:prSet/>
      <dgm:spPr/>
      <dgm:t>
        <a:bodyPr/>
        <a:lstStyle/>
        <a:p>
          <a:endParaRPr lang="en-US"/>
        </a:p>
      </dgm:t>
    </dgm:pt>
    <dgm:pt modelId="{57F4B729-BB8D-4D33-9A95-02792332AE14}">
      <dgm:prSet/>
      <dgm:spPr/>
      <dgm:t>
        <a:bodyPr/>
        <a:lstStyle/>
        <a:p>
          <a:r>
            <a:rPr lang="ja-JP"/>
            <a:t>利用词向量找到隐藏词汇</a:t>
          </a:r>
          <a:r>
            <a:rPr lang="zh-CN"/>
            <a:t>、</a:t>
          </a:r>
          <a:r>
            <a:rPr lang="ja-JP"/>
            <a:t>新词汇</a:t>
          </a:r>
          <a:endParaRPr lang="en-US"/>
        </a:p>
      </dgm:t>
    </dgm:pt>
    <dgm:pt modelId="{88FE7378-96F3-4AE1-BC7E-371225160B40}" type="parTrans" cxnId="{4C18EF42-103A-4603-9FCB-03AD16CCF01D}">
      <dgm:prSet/>
      <dgm:spPr/>
      <dgm:t>
        <a:bodyPr/>
        <a:lstStyle/>
        <a:p>
          <a:endParaRPr lang="en-US"/>
        </a:p>
      </dgm:t>
    </dgm:pt>
    <dgm:pt modelId="{A6C8ACEF-7B32-480E-9715-39E1401C3D4B}" type="sibTrans" cxnId="{4C18EF42-103A-4603-9FCB-03AD16CCF01D}">
      <dgm:prSet/>
      <dgm:spPr/>
      <dgm:t>
        <a:bodyPr/>
        <a:lstStyle/>
        <a:p>
          <a:endParaRPr lang="en-US"/>
        </a:p>
      </dgm:t>
    </dgm:pt>
    <dgm:pt modelId="{8490A909-740B-40F0-B292-6A7213EDAE28}">
      <dgm:prSet/>
      <dgm:spPr/>
      <dgm:t>
        <a:bodyPr/>
        <a:lstStyle/>
        <a:p>
          <a:pPr>
            <a:defRPr b="1"/>
          </a:pPr>
          <a:r>
            <a:rPr lang="ja-JP"/>
            <a:t>项目</a:t>
          </a:r>
          <a:r>
            <a:rPr lang="en-US"/>
            <a:t>1</a:t>
          </a:r>
          <a:r>
            <a:rPr lang="ja-JP"/>
            <a:t>简介</a:t>
          </a:r>
          <a:r>
            <a:rPr lang="zh-CN"/>
            <a:t>：</a:t>
          </a:r>
          <a:r>
            <a:rPr lang="ja-JP"/>
            <a:t>非监督式文本摘要模型</a:t>
          </a:r>
          <a:endParaRPr lang="en-US"/>
        </a:p>
      </dgm:t>
    </dgm:pt>
    <dgm:pt modelId="{F20EE8A5-8D42-4110-8D90-92E8DE00030D}" type="parTrans" cxnId="{E028F990-97BE-4653-B562-CDBB178D537C}">
      <dgm:prSet/>
      <dgm:spPr/>
      <dgm:t>
        <a:bodyPr/>
        <a:lstStyle/>
        <a:p>
          <a:endParaRPr lang="en-US"/>
        </a:p>
      </dgm:t>
    </dgm:pt>
    <dgm:pt modelId="{CBB22993-2571-4CD0-90F9-9A5C1DB100CF}" type="sibTrans" cxnId="{E028F990-97BE-4653-B562-CDBB178D537C}">
      <dgm:prSet/>
      <dgm:spPr/>
      <dgm:t>
        <a:bodyPr/>
        <a:lstStyle/>
        <a:p>
          <a:endParaRPr lang="en-US"/>
        </a:p>
      </dgm:t>
    </dgm:pt>
    <dgm:pt modelId="{4F84A3F9-178D-4CC7-8127-297077733932}" type="pres">
      <dgm:prSet presAssocID="{8CDD28D5-1B68-447C-BA2A-7C6B64E6F3A9}" presName="root" presStyleCnt="0">
        <dgm:presLayoutVars>
          <dgm:dir/>
          <dgm:resizeHandles val="exact"/>
        </dgm:presLayoutVars>
      </dgm:prSet>
      <dgm:spPr/>
    </dgm:pt>
    <dgm:pt modelId="{7269C06E-76F8-4BBE-ADAF-BAF9807C3062}" type="pres">
      <dgm:prSet presAssocID="{AB0D6F2B-35DD-4951-BFCE-23CF5F9FE19B}" presName="compNode" presStyleCnt="0"/>
      <dgm:spPr/>
    </dgm:pt>
    <dgm:pt modelId="{AD5BE11C-026A-4E93-851D-DCA5AE850400}" type="pres">
      <dgm:prSet presAssocID="{AB0D6F2B-35DD-4951-BFCE-23CF5F9FE1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"/>
        </a:ext>
      </dgm:extLst>
    </dgm:pt>
    <dgm:pt modelId="{0CDBD093-B370-4DDA-8B1D-D38DE219DAC7}" type="pres">
      <dgm:prSet presAssocID="{AB0D6F2B-35DD-4951-BFCE-23CF5F9FE19B}" presName="iconSpace" presStyleCnt="0"/>
      <dgm:spPr/>
    </dgm:pt>
    <dgm:pt modelId="{84CAA0EB-6BCD-429F-BB00-01A2141C30E7}" type="pres">
      <dgm:prSet presAssocID="{AB0D6F2B-35DD-4951-BFCE-23CF5F9FE19B}" presName="parTx" presStyleLbl="revTx" presStyleIdx="0" presStyleCnt="8">
        <dgm:presLayoutVars>
          <dgm:chMax val="0"/>
          <dgm:chPref val="0"/>
        </dgm:presLayoutVars>
      </dgm:prSet>
      <dgm:spPr/>
    </dgm:pt>
    <dgm:pt modelId="{C393CB34-F1CD-4D2B-A340-43C57D4385BA}" type="pres">
      <dgm:prSet presAssocID="{AB0D6F2B-35DD-4951-BFCE-23CF5F9FE19B}" presName="txSpace" presStyleCnt="0"/>
      <dgm:spPr/>
    </dgm:pt>
    <dgm:pt modelId="{C9C744AF-9CCE-4CF0-B545-0A306A3EC834}" type="pres">
      <dgm:prSet presAssocID="{AB0D6F2B-35DD-4951-BFCE-23CF5F9FE19B}" presName="desTx" presStyleLbl="revTx" presStyleIdx="1" presStyleCnt="8">
        <dgm:presLayoutVars/>
      </dgm:prSet>
      <dgm:spPr/>
    </dgm:pt>
    <dgm:pt modelId="{019E8C96-9154-46D8-BB73-8C2A6182D829}" type="pres">
      <dgm:prSet presAssocID="{057172B0-81E4-4625-B8D0-3430AEFCA108}" presName="sibTrans" presStyleCnt="0"/>
      <dgm:spPr/>
    </dgm:pt>
    <dgm:pt modelId="{34E5A1E5-CAEF-4A59-92E9-1BEDFE770A97}" type="pres">
      <dgm:prSet presAssocID="{4650EBA1-0B06-438B-AB12-67F1295CF118}" presName="compNode" presStyleCnt="0"/>
      <dgm:spPr/>
    </dgm:pt>
    <dgm:pt modelId="{72496871-986D-4E76-8463-639DED96C432}" type="pres">
      <dgm:prSet presAssocID="{4650EBA1-0B06-438B-AB12-67F1295CF1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ror"/>
        </a:ext>
      </dgm:extLst>
    </dgm:pt>
    <dgm:pt modelId="{7228472D-D5BB-4304-B582-8A3DA1575648}" type="pres">
      <dgm:prSet presAssocID="{4650EBA1-0B06-438B-AB12-67F1295CF118}" presName="iconSpace" presStyleCnt="0"/>
      <dgm:spPr/>
    </dgm:pt>
    <dgm:pt modelId="{40CA3C70-1EC6-4EDD-B8EA-49AE39B6CB61}" type="pres">
      <dgm:prSet presAssocID="{4650EBA1-0B06-438B-AB12-67F1295CF118}" presName="parTx" presStyleLbl="revTx" presStyleIdx="2" presStyleCnt="8">
        <dgm:presLayoutVars>
          <dgm:chMax val="0"/>
          <dgm:chPref val="0"/>
        </dgm:presLayoutVars>
      </dgm:prSet>
      <dgm:spPr/>
    </dgm:pt>
    <dgm:pt modelId="{64E07124-2F5A-4E3B-9E6D-55E66A340790}" type="pres">
      <dgm:prSet presAssocID="{4650EBA1-0B06-438B-AB12-67F1295CF118}" presName="txSpace" presStyleCnt="0"/>
      <dgm:spPr/>
    </dgm:pt>
    <dgm:pt modelId="{38D07307-1A2B-436F-997C-97080074BB13}" type="pres">
      <dgm:prSet presAssocID="{4650EBA1-0B06-438B-AB12-67F1295CF118}" presName="desTx" presStyleLbl="revTx" presStyleIdx="3" presStyleCnt="8">
        <dgm:presLayoutVars/>
      </dgm:prSet>
      <dgm:spPr/>
    </dgm:pt>
    <dgm:pt modelId="{4772F502-B548-464D-BE47-25F3285F2DCA}" type="pres">
      <dgm:prSet presAssocID="{FDC6B401-AD2A-486D-ACC3-C92825217F74}" presName="sibTrans" presStyleCnt="0"/>
      <dgm:spPr/>
    </dgm:pt>
    <dgm:pt modelId="{A7AA4078-8274-4CE8-BAB1-34DEE74ACC25}" type="pres">
      <dgm:prSet presAssocID="{777E7329-F105-4410-B148-0024A1A45331}" presName="compNode" presStyleCnt="0"/>
      <dgm:spPr/>
    </dgm:pt>
    <dgm:pt modelId="{D7A8AEE6-88F9-4BFC-9255-39E7D280A6CC}" type="pres">
      <dgm:prSet presAssocID="{777E7329-F105-4410-B148-0024A1A453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EA5ABB41-65B9-4CF3-9DFA-A9130AD7AA01}" type="pres">
      <dgm:prSet presAssocID="{777E7329-F105-4410-B148-0024A1A45331}" presName="iconSpace" presStyleCnt="0"/>
      <dgm:spPr/>
    </dgm:pt>
    <dgm:pt modelId="{F975237E-9DA0-4C65-B3AD-6AAC27DFD534}" type="pres">
      <dgm:prSet presAssocID="{777E7329-F105-4410-B148-0024A1A45331}" presName="parTx" presStyleLbl="revTx" presStyleIdx="4" presStyleCnt="8">
        <dgm:presLayoutVars>
          <dgm:chMax val="0"/>
          <dgm:chPref val="0"/>
        </dgm:presLayoutVars>
      </dgm:prSet>
      <dgm:spPr/>
    </dgm:pt>
    <dgm:pt modelId="{A7D207FC-8833-407A-BBAB-4E2E0CDA6E4E}" type="pres">
      <dgm:prSet presAssocID="{777E7329-F105-4410-B148-0024A1A45331}" presName="txSpace" presStyleCnt="0"/>
      <dgm:spPr/>
    </dgm:pt>
    <dgm:pt modelId="{5BC15C00-9542-4ED8-8F01-5ECA0AFA82DD}" type="pres">
      <dgm:prSet presAssocID="{777E7329-F105-4410-B148-0024A1A45331}" presName="desTx" presStyleLbl="revTx" presStyleIdx="5" presStyleCnt="8">
        <dgm:presLayoutVars/>
      </dgm:prSet>
      <dgm:spPr/>
    </dgm:pt>
    <dgm:pt modelId="{353D94F3-E6A6-4295-A360-F5D4473595DC}" type="pres">
      <dgm:prSet presAssocID="{F7C74158-EFB9-4215-BA6D-C11221B30A2F}" presName="sibTrans" presStyleCnt="0"/>
      <dgm:spPr/>
    </dgm:pt>
    <dgm:pt modelId="{FB1757A2-1B70-49D9-8BFC-980C1384322F}" type="pres">
      <dgm:prSet presAssocID="{8490A909-740B-40F0-B292-6A7213EDAE28}" presName="compNode" presStyleCnt="0"/>
      <dgm:spPr/>
    </dgm:pt>
    <dgm:pt modelId="{84190C85-250D-49CF-A67E-186A0DA590A0}" type="pres">
      <dgm:prSet presAssocID="{8490A909-740B-40F0-B292-6A7213EDAE2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FF51BAF-A15B-4C04-BE51-DC5FCA4CBC58}" type="pres">
      <dgm:prSet presAssocID="{8490A909-740B-40F0-B292-6A7213EDAE28}" presName="iconSpace" presStyleCnt="0"/>
      <dgm:spPr/>
    </dgm:pt>
    <dgm:pt modelId="{B4F167A1-DB25-4D74-A97B-B5D1639A8E53}" type="pres">
      <dgm:prSet presAssocID="{8490A909-740B-40F0-B292-6A7213EDAE28}" presName="parTx" presStyleLbl="revTx" presStyleIdx="6" presStyleCnt="8">
        <dgm:presLayoutVars>
          <dgm:chMax val="0"/>
          <dgm:chPref val="0"/>
        </dgm:presLayoutVars>
      </dgm:prSet>
      <dgm:spPr/>
    </dgm:pt>
    <dgm:pt modelId="{A0F334F1-4F90-4861-B317-329CAC9D14DD}" type="pres">
      <dgm:prSet presAssocID="{8490A909-740B-40F0-B292-6A7213EDAE28}" presName="txSpace" presStyleCnt="0"/>
      <dgm:spPr/>
    </dgm:pt>
    <dgm:pt modelId="{9E82B322-134B-4985-86DE-A670D1ED4CBE}" type="pres">
      <dgm:prSet presAssocID="{8490A909-740B-40F0-B292-6A7213EDAE28}" presName="desTx" presStyleLbl="revTx" presStyleIdx="7" presStyleCnt="8">
        <dgm:presLayoutVars/>
      </dgm:prSet>
      <dgm:spPr/>
    </dgm:pt>
  </dgm:ptLst>
  <dgm:cxnLst>
    <dgm:cxn modelId="{9976F406-C2F8-4353-BD4B-4780F9A41548}" type="presOf" srcId="{1665EB91-5F8F-4676-8252-A0ACDDED75D1}" destId="{38D07307-1A2B-436F-997C-97080074BB13}" srcOrd="0" destOrd="1" presId="urn:microsoft.com/office/officeart/2018/5/layout/CenteredIconLabelDescriptionList"/>
    <dgm:cxn modelId="{19417814-A98F-49E2-AFBC-2A5D473E10D3}" type="presOf" srcId="{8490A909-740B-40F0-B292-6A7213EDAE28}" destId="{B4F167A1-DB25-4D74-A97B-B5D1639A8E53}" srcOrd="0" destOrd="0" presId="urn:microsoft.com/office/officeart/2018/5/layout/CenteredIconLabelDescriptionList"/>
    <dgm:cxn modelId="{38703223-8249-464A-B1BC-396F6E407360}" type="presOf" srcId="{777E7329-F105-4410-B148-0024A1A45331}" destId="{F975237E-9DA0-4C65-B3AD-6AAC27DFD534}" srcOrd="0" destOrd="0" presId="urn:microsoft.com/office/officeart/2018/5/layout/CenteredIconLabelDescriptionList"/>
    <dgm:cxn modelId="{9AFB3623-5515-4463-8A54-46474B8AD87B}" type="presOf" srcId="{8EE146E0-7E7D-47FD-A9F1-A4C28590F02D}" destId="{C9C744AF-9CCE-4CF0-B545-0A306A3EC834}" srcOrd="0" destOrd="2" presId="urn:microsoft.com/office/officeart/2018/5/layout/CenteredIconLabelDescriptionList"/>
    <dgm:cxn modelId="{58555D23-E603-48BB-8AB4-7AF9E28B02DA}" type="presOf" srcId="{4650EBA1-0B06-438B-AB12-67F1295CF118}" destId="{40CA3C70-1EC6-4EDD-B8EA-49AE39B6CB61}" srcOrd="0" destOrd="0" presId="urn:microsoft.com/office/officeart/2018/5/layout/CenteredIconLabelDescriptionList"/>
    <dgm:cxn modelId="{EFF28026-C5D7-4B96-B956-FBCED95D9C68}" type="presOf" srcId="{8CDD28D5-1B68-447C-BA2A-7C6B64E6F3A9}" destId="{4F84A3F9-178D-4CC7-8127-297077733932}" srcOrd="0" destOrd="0" presId="urn:microsoft.com/office/officeart/2018/5/layout/CenteredIconLabelDescriptionList"/>
    <dgm:cxn modelId="{6987E12C-7ADB-4737-869C-3337997136BE}" type="presOf" srcId="{3D5480E9-0AA7-4DE7-92A3-10A761FD2360}" destId="{38D07307-1A2B-436F-997C-97080074BB13}" srcOrd="0" destOrd="0" presId="urn:microsoft.com/office/officeart/2018/5/layout/CenteredIconLabelDescriptionList"/>
    <dgm:cxn modelId="{38788133-8F0D-446C-8D6D-DED09C0924DE}" type="presOf" srcId="{57F4B729-BB8D-4D33-9A95-02792332AE14}" destId="{5BC15C00-9542-4ED8-8F01-5ECA0AFA82DD}" srcOrd="0" destOrd="2" presId="urn:microsoft.com/office/officeart/2018/5/layout/CenteredIconLabelDescriptionList"/>
    <dgm:cxn modelId="{E72DFA33-40E4-4A11-AC4E-A75FEBA2AC81}" srcId="{777E7329-F105-4410-B148-0024A1A45331}" destId="{B4B2E3C7-D339-4675-8ABE-A1F5ABC4416E}" srcOrd="0" destOrd="0" parTransId="{851FDBA1-C842-42BF-ABAD-75C549D46D7B}" sibTransId="{77E5D7C0-8B49-4819-AEE4-12F92538CD0C}"/>
    <dgm:cxn modelId="{0F25443D-7625-4B08-A435-184D8BC66457}" type="presOf" srcId="{339528D4-AF14-4A38-8645-35830A75FE94}" destId="{38D07307-1A2B-436F-997C-97080074BB13}" srcOrd="0" destOrd="2" presId="urn:microsoft.com/office/officeart/2018/5/layout/CenteredIconLabelDescriptionList"/>
    <dgm:cxn modelId="{4C18EF42-103A-4603-9FCB-03AD16CCF01D}" srcId="{777E7329-F105-4410-B148-0024A1A45331}" destId="{57F4B729-BB8D-4D33-9A95-02792332AE14}" srcOrd="2" destOrd="0" parTransId="{88FE7378-96F3-4AE1-BC7E-371225160B40}" sibTransId="{A6C8ACEF-7B32-480E-9715-39E1401C3D4B}"/>
    <dgm:cxn modelId="{58924E50-0A85-4E5C-A631-1274E451C8D6}" type="presOf" srcId="{AB0D6F2B-35DD-4951-BFCE-23CF5F9FE19B}" destId="{84CAA0EB-6BCD-429F-BB00-01A2141C30E7}" srcOrd="0" destOrd="0" presId="urn:microsoft.com/office/officeart/2018/5/layout/CenteredIconLabelDescriptionList"/>
    <dgm:cxn modelId="{0CAF6951-79A9-4CAF-908E-07731275191A}" type="presOf" srcId="{383668FE-7374-46BF-8289-27FA20ADF613}" destId="{C9C744AF-9CCE-4CF0-B545-0A306A3EC834}" srcOrd="0" destOrd="3" presId="urn:microsoft.com/office/officeart/2018/5/layout/CenteredIconLabelDescriptionList"/>
    <dgm:cxn modelId="{A481FD57-746B-426B-891F-351AC3FFA784}" srcId="{AB0D6F2B-35DD-4951-BFCE-23CF5F9FE19B}" destId="{383668FE-7374-46BF-8289-27FA20ADF613}" srcOrd="3" destOrd="0" parTransId="{B2A58554-A83C-41BD-AD67-E19CB0496742}" sibTransId="{D4A3F4C0-D75C-4E74-852D-84DCBAD5E8E9}"/>
    <dgm:cxn modelId="{AAB3D75E-E820-4A29-AFF6-97A4CA3F55C6}" type="presOf" srcId="{B4B2E3C7-D339-4675-8ABE-A1F5ABC4416E}" destId="{5BC15C00-9542-4ED8-8F01-5ECA0AFA82DD}" srcOrd="0" destOrd="0" presId="urn:microsoft.com/office/officeart/2018/5/layout/CenteredIconLabelDescriptionList"/>
    <dgm:cxn modelId="{E701B660-930A-4548-A4CE-B98CB232234D}" srcId="{AB0D6F2B-35DD-4951-BFCE-23CF5F9FE19B}" destId="{D2B8B4D1-4D73-40BA-BCDF-01675CAD7864}" srcOrd="0" destOrd="0" parTransId="{A19453B2-7E92-467C-BE8D-8FD47C6B167F}" sibTransId="{FB54F403-6338-4657-8395-6D06B64C6888}"/>
    <dgm:cxn modelId="{3FD15E65-9ECB-4C35-A94A-7379E8675DC2}" srcId="{AB0D6F2B-35DD-4951-BFCE-23CF5F9FE19B}" destId="{8EE146E0-7E7D-47FD-A9F1-A4C28590F02D}" srcOrd="2" destOrd="0" parTransId="{9EC6A211-BF77-4614-B5E0-B166BED8D15A}" sibTransId="{A6265C20-D39E-40CB-9E39-87B2A32BE303}"/>
    <dgm:cxn modelId="{819DBB88-275D-4526-B906-C8905D05F92C}" srcId="{8CDD28D5-1B68-447C-BA2A-7C6B64E6F3A9}" destId="{777E7329-F105-4410-B148-0024A1A45331}" srcOrd="2" destOrd="0" parTransId="{69009EB7-840D-4ECF-90B5-471DE3F11079}" sibTransId="{F7C74158-EFB9-4215-BA6D-C11221B30A2F}"/>
    <dgm:cxn modelId="{438BF08E-C4CC-4FFF-9FF2-3C8A854E975F}" srcId="{777E7329-F105-4410-B148-0024A1A45331}" destId="{243ECDD3-23B2-411F-BEAD-08609668FA32}" srcOrd="1" destOrd="0" parTransId="{E964DB73-1A12-44BE-8C92-BFA175E9365B}" sibTransId="{1057A4B1-6D1E-4F3A-A451-F9A99666E15A}"/>
    <dgm:cxn modelId="{E028F990-97BE-4653-B562-CDBB178D537C}" srcId="{8CDD28D5-1B68-447C-BA2A-7C6B64E6F3A9}" destId="{8490A909-740B-40F0-B292-6A7213EDAE28}" srcOrd="3" destOrd="0" parTransId="{F20EE8A5-8D42-4110-8D90-92E8DE00030D}" sibTransId="{CBB22993-2571-4CD0-90F9-9A5C1DB100CF}"/>
    <dgm:cxn modelId="{D2005896-E7F6-43A7-B691-2A4C9A7FDA7F}" type="presOf" srcId="{243ECDD3-23B2-411F-BEAD-08609668FA32}" destId="{5BC15C00-9542-4ED8-8F01-5ECA0AFA82DD}" srcOrd="0" destOrd="1" presId="urn:microsoft.com/office/officeart/2018/5/layout/CenteredIconLabelDescriptionList"/>
    <dgm:cxn modelId="{EC34569E-154F-480D-B227-AFEA84464D0E}" srcId="{4650EBA1-0B06-438B-AB12-67F1295CF118}" destId="{1665EB91-5F8F-4676-8252-A0ACDDED75D1}" srcOrd="1" destOrd="0" parTransId="{C5CBA238-CC8B-4675-8CBF-D10537854B90}" sibTransId="{BA24D338-FDE2-4973-9CB5-15ACF8EAB73C}"/>
    <dgm:cxn modelId="{C84F639F-43BF-4A68-B45A-8DED42585E12}" srcId="{AB0D6F2B-35DD-4951-BFCE-23CF5F9FE19B}" destId="{3A9E6EFD-B2BD-45B3-A24F-7C67F11940DC}" srcOrd="1" destOrd="0" parTransId="{BE6DF27D-C685-45B4-B62A-1D8F3B4E755C}" sibTransId="{05EEBE50-17B0-4B71-8506-3D89DF30A8F9}"/>
    <dgm:cxn modelId="{2BF60FAA-2D7D-4AB0-BE9D-82E6D95FB3E0}" srcId="{8CDD28D5-1B68-447C-BA2A-7C6B64E6F3A9}" destId="{AB0D6F2B-35DD-4951-BFCE-23CF5F9FE19B}" srcOrd="0" destOrd="0" parTransId="{A741FC38-64F0-487C-B6A9-33A0F5D51608}" sibTransId="{057172B0-81E4-4625-B8D0-3430AEFCA108}"/>
    <dgm:cxn modelId="{D048C7C7-1566-4A53-82BA-2F7C75889C84}" type="presOf" srcId="{3A9E6EFD-B2BD-45B3-A24F-7C67F11940DC}" destId="{C9C744AF-9CCE-4CF0-B545-0A306A3EC834}" srcOrd="0" destOrd="1" presId="urn:microsoft.com/office/officeart/2018/5/layout/CenteredIconLabelDescriptionList"/>
    <dgm:cxn modelId="{D0D037CA-C611-4C17-9DCA-DD25C2BB0D96}" srcId="{4650EBA1-0B06-438B-AB12-67F1295CF118}" destId="{3D5480E9-0AA7-4DE7-92A3-10A761FD2360}" srcOrd="0" destOrd="0" parTransId="{EDEEBECD-5A98-4D33-8CF5-D27BC9006987}" sibTransId="{2F05AF3B-8FA5-4535-9335-B0EAC334DD58}"/>
    <dgm:cxn modelId="{CF3C07D8-4BD4-45CC-A56C-26AC8F33C0AB}" srcId="{8CDD28D5-1B68-447C-BA2A-7C6B64E6F3A9}" destId="{4650EBA1-0B06-438B-AB12-67F1295CF118}" srcOrd="1" destOrd="0" parTransId="{FFF198DE-687D-4C92-A710-C3E2DAF1B2F9}" sibTransId="{FDC6B401-AD2A-486D-ACC3-C92825217F74}"/>
    <dgm:cxn modelId="{EBC026E4-BF14-466D-AD1F-80DC0BE8913F}" type="presOf" srcId="{D2B8B4D1-4D73-40BA-BCDF-01675CAD7864}" destId="{C9C744AF-9CCE-4CF0-B545-0A306A3EC834}" srcOrd="0" destOrd="0" presId="urn:microsoft.com/office/officeart/2018/5/layout/CenteredIconLabelDescriptionList"/>
    <dgm:cxn modelId="{E22DABF6-EC3A-4FB9-9793-8E9D4E2EA80D}" srcId="{4650EBA1-0B06-438B-AB12-67F1295CF118}" destId="{339528D4-AF14-4A38-8645-35830A75FE94}" srcOrd="2" destOrd="0" parTransId="{137FF9B0-30C1-43CA-A099-8DED2CD57988}" sibTransId="{F854E6B3-BE99-4608-B27E-2B2B742C0C24}"/>
    <dgm:cxn modelId="{1DAC22ED-CB7C-49CE-AD88-6F75EF7079BA}" type="presParOf" srcId="{4F84A3F9-178D-4CC7-8127-297077733932}" destId="{7269C06E-76F8-4BBE-ADAF-BAF9807C3062}" srcOrd="0" destOrd="0" presId="urn:microsoft.com/office/officeart/2018/5/layout/CenteredIconLabelDescriptionList"/>
    <dgm:cxn modelId="{614313C9-3C3A-4B68-8C78-F13FFD46A3CA}" type="presParOf" srcId="{7269C06E-76F8-4BBE-ADAF-BAF9807C3062}" destId="{AD5BE11C-026A-4E93-851D-DCA5AE850400}" srcOrd="0" destOrd="0" presId="urn:microsoft.com/office/officeart/2018/5/layout/CenteredIconLabelDescriptionList"/>
    <dgm:cxn modelId="{21E2B267-EC0A-46B3-9140-3BF429F4D97D}" type="presParOf" srcId="{7269C06E-76F8-4BBE-ADAF-BAF9807C3062}" destId="{0CDBD093-B370-4DDA-8B1D-D38DE219DAC7}" srcOrd="1" destOrd="0" presId="urn:microsoft.com/office/officeart/2018/5/layout/CenteredIconLabelDescriptionList"/>
    <dgm:cxn modelId="{C701BA79-927E-4F83-B1C0-5B767E43E8CB}" type="presParOf" srcId="{7269C06E-76F8-4BBE-ADAF-BAF9807C3062}" destId="{84CAA0EB-6BCD-429F-BB00-01A2141C30E7}" srcOrd="2" destOrd="0" presId="urn:microsoft.com/office/officeart/2018/5/layout/CenteredIconLabelDescriptionList"/>
    <dgm:cxn modelId="{738A67DB-991A-40D4-A991-3B60DA7302BF}" type="presParOf" srcId="{7269C06E-76F8-4BBE-ADAF-BAF9807C3062}" destId="{C393CB34-F1CD-4D2B-A340-43C57D4385BA}" srcOrd="3" destOrd="0" presId="urn:microsoft.com/office/officeart/2018/5/layout/CenteredIconLabelDescriptionList"/>
    <dgm:cxn modelId="{222F5237-1BD4-4004-A0BD-96E13C91ACEC}" type="presParOf" srcId="{7269C06E-76F8-4BBE-ADAF-BAF9807C3062}" destId="{C9C744AF-9CCE-4CF0-B545-0A306A3EC834}" srcOrd="4" destOrd="0" presId="urn:microsoft.com/office/officeart/2018/5/layout/CenteredIconLabelDescriptionList"/>
    <dgm:cxn modelId="{0F3A302F-39A2-4CEA-B90F-11554E1D604B}" type="presParOf" srcId="{4F84A3F9-178D-4CC7-8127-297077733932}" destId="{019E8C96-9154-46D8-BB73-8C2A6182D829}" srcOrd="1" destOrd="0" presId="urn:microsoft.com/office/officeart/2018/5/layout/CenteredIconLabelDescriptionList"/>
    <dgm:cxn modelId="{2A6E2824-2DBF-4D94-BE59-38FE4F14B058}" type="presParOf" srcId="{4F84A3F9-178D-4CC7-8127-297077733932}" destId="{34E5A1E5-CAEF-4A59-92E9-1BEDFE770A97}" srcOrd="2" destOrd="0" presId="urn:microsoft.com/office/officeart/2018/5/layout/CenteredIconLabelDescriptionList"/>
    <dgm:cxn modelId="{1E40C428-040C-45A0-87BE-65385D5B4BE0}" type="presParOf" srcId="{34E5A1E5-CAEF-4A59-92E9-1BEDFE770A97}" destId="{72496871-986D-4E76-8463-639DED96C432}" srcOrd="0" destOrd="0" presId="urn:microsoft.com/office/officeart/2018/5/layout/CenteredIconLabelDescriptionList"/>
    <dgm:cxn modelId="{9B1298F3-7753-468B-A5D4-470389DE15BF}" type="presParOf" srcId="{34E5A1E5-CAEF-4A59-92E9-1BEDFE770A97}" destId="{7228472D-D5BB-4304-B582-8A3DA1575648}" srcOrd="1" destOrd="0" presId="urn:microsoft.com/office/officeart/2018/5/layout/CenteredIconLabelDescriptionList"/>
    <dgm:cxn modelId="{8B7507FE-5F80-46C9-A3B2-02363DB5D58D}" type="presParOf" srcId="{34E5A1E5-CAEF-4A59-92E9-1BEDFE770A97}" destId="{40CA3C70-1EC6-4EDD-B8EA-49AE39B6CB61}" srcOrd="2" destOrd="0" presId="urn:microsoft.com/office/officeart/2018/5/layout/CenteredIconLabelDescriptionList"/>
    <dgm:cxn modelId="{58D04BA5-EA0E-4877-B7F2-2958DF775202}" type="presParOf" srcId="{34E5A1E5-CAEF-4A59-92E9-1BEDFE770A97}" destId="{64E07124-2F5A-4E3B-9E6D-55E66A340790}" srcOrd="3" destOrd="0" presId="urn:microsoft.com/office/officeart/2018/5/layout/CenteredIconLabelDescriptionList"/>
    <dgm:cxn modelId="{636BA224-CD60-46FE-9723-CDD3F470C48E}" type="presParOf" srcId="{34E5A1E5-CAEF-4A59-92E9-1BEDFE770A97}" destId="{38D07307-1A2B-436F-997C-97080074BB13}" srcOrd="4" destOrd="0" presId="urn:microsoft.com/office/officeart/2018/5/layout/CenteredIconLabelDescriptionList"/>
    <dgm:cxn modelId="{0326127B-BEE9-439E-A669-0F9ABD8939EC}" type="presParOf" srcId="{4F84A3F9-178D-4CC7-8127-297077733932}" destId="{4772F502-B548-464D-BE47-25F3285F2DCA}" srcOrd="3" destOrd="0" presId="urn:microsoft.com/office/officeart/2018/5/layout/CenteredIconLabelDescriptionList"/>
    <dgm:cxn modelId="{F49263E4-C2DC-4131-8035-4E78F9B8D023}" type="presParOf" srcId="{4F84A3F9-178D-4CC7-8127-297077733932}" destId="{A7AA4078-8274-4CE8-BAB1-34DEE74ACC25}" srcOrd="4" destOrd="0" presId="urn:microsoft.com/office/officeart/2018/5/layout/CenteredIconLabelDescriptionList"/>
    <dgm:cxn modelId="{F3D4A993-D128-4506-AD08-9E0C082F46E5}" type="presParOf" srcId="{A7AA4078-8274-4CE8-BAB1-34DEE74ACC25}" destId="{D7A8AEE6-88F9-4BFC-9255-39E7D280A6CC}" srcOrd="0" destOrd="0" presId="urn:microsoft.com/office/officeart/2018/5/layout/CenteredIconLabelDescriptionList"/>
    <dgm:cxn modelId="{2274BB3C-4C24-4263-B8D2-B58B709B8D24}" type="presParOf" srcId="{A7AA4078-8274-4CE8-BAB1-34DEE74ACC25}" destId="{EA5ABB41-65B9-4CF3-9DFA-A9130AD7AA01}" srcOrd="1" destOrd="0" presId="urn:microsoft.com/office/officeart/2018/5/layout/CenteredIconLabelDescriptionList"/>
    <dgm:cxn modelId="{012EF07A-85B3-4E01-968A-43A3A3EE5227}" type="presParOf" srcId="{A7AA4078-8274-4CE8-BAB1-34DEE74ACC25}" destId="{F975237E-9DA0-4C65-B3AD-6AAC27DFD534}" srcOrd="2" destOrd="0" presId="urn:microsoft.com/office/officeart/2018/5/layout/CenteredIconLabelDescriptionList"/>
    <dgm:cxn modelId="{9B424E97-52AC-43F9-8296-F8D4DB1B532F}" type="presParOf" srcId="{A7AA4078-8274-4CE8-BAB1-34DEE74ACC25}" destId="{A7D207FC-8833-407A-BBAB-4E2E0CDA6E4E}" srcOrd="3" destOrd="0" presId="urn:microsoft.com/office/officeart/2018/5/layout/CenteredIconLabelDescriptionList"/>
    <dgm:cxn modelId="{500BEC3E-6D8D-4CFB-865B-F45BF1203B20}" type="presParOf" srcId="{A7AA4078-8274-4CE8-BAB1-34DEE74ACC25}" destId="{5BC15C00-9542-4ED8-8F01-5ECA0AFA82DD}" srcOrd="4" destOrd="0" presId="urn:microsoft.com/office/officeart/2018/5/layout/CenteredIconLabelDescriptionList"/>
    <dgm:cxn modelId="{9EE94F70-8B42-47E0-9C8E-B59854D18D24}" type="presParOf" srcId="{4F84A3F9-178D-4CC7-8127-297077733932}" destId="{353D94F3-E6A6-4295-A360-F5D4473595DC}" srcOrd="5" destOrd="0" presId="urn:microsoft.com/office/officeart/2018/5/layout/CenteredIconLabelDescriptionList"/>
    <dgm:cxn modelId="{C2E44DA8-71AF-4F28-8E6F-996FC61EB791}" type="presParOf" srcId="{4F84A3F9-178D-4CC7-8127-297077733932}" destId="{FB1757A2-1B70-49D9-8BFC-980C1384322F}" srcOrd="6" destOrd="0" presId="urn:microsoft.com/office/officeart/2018/5/layout/CenteredIconLabelDescriptionList"/>
    <dgm:cxn modelId="{625DCA5B-77BE-499B-B902-7FACD0B3FC6F}" type="presParOf" srcId="{FB1757A2-1B70-49D9-8BFC-980C1384322F}" destId="{84190C85-250D-49CF-A67E-186A0DA590A0}" srcOrd="0" destOrd="0" presId="urn:microsoft.com/office/officeart/2018/5/layout/CenteredIconLabelDescriptionList"/>
    <dgm:cxn modelId="{A43D2CF7-9207-4496-A1E5-3B2FCB17CFDF}" type="presParOf" srcId="{FB1757A2-1B70-49D9-8BFC-980C1384322F}" destId="{DFF51BAF-A15B-4C04-BE51-DC5FCA4CBC58}" srcOrd="1" destOrd="0" presId="urn:microsoft.com/office/officeart/2018/5/layout/CenteredIconLabelDescriptionList"/>
    <dgm:cxn modelId="{74523916-B075-48B9-A160-E36DD3F52770}" type="presParOf" srcId="{FB1757A2-1B70-49D9-8BFC-980C1384322F}" destId="{B4F167A1-DB25-4D74-A97B-B5D1639A8E53}" srcOrd="2" destOrd="0" presId="urn:microsoft.com/office/officeart/2018/5/layout/CenteredIconLabelDescriptionList"/>
    <dgm:cxn modelId="{250FF17A-53AB-4DEE-A77F-66BEC49B2955}" type="presParOf" srcId="{FB1757A2-1B70-49D9-8BFC-980C1384322F}" destId="{A0F334F1-4F90-4861-B317-329CAC9D14DD}" srcOrd="3" destOrd="0" presId="urn:microsoft.com/office/officeart/2018/5/layout/CenteredIconLabelDescriptionList"/>
    <dgm:cxn modelId="{4A3A378F-61CB-4B9B-8FBC-01FB84CE09F4}" type="presParOf" srcId="{FB1757A2-1B70-49D9-8BFC-980C1384322F}" destId="{9E82B322-134B-4985-86DE-A670D1ED4CB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193E43-0BC5-4356-A362-45BF291EDEF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F4039BA-99E3-471B-9FD2-7FC150042A65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S1: Mexico wishes to guarantee citizen’s safety. S2: Mexico wishes to avoid more violence. </a:t>
          </a:r>
        </a:p>
      </dgm:t>
    </dgm:pt>
    <dgm:pt modelId="{527BB827-16FE-45FC-ACEB-7C53924649A7}" type="parTrans" cxnId="{F182736B-F96B-4DFB-AEE5-D8F868C9AE28}">
      <dgm:prSet/>
      <dgm:spPr/>
      <dgm:t>
        <a:bodyPr/>
        <a:lstStyle/>
        <a:p>
          <a:endParaRPr lang="en-US"/>
        </a:p>
      </dgm:t>
    </dgm:pt>
    <dgm:pt modelId="{8A0597AC-A9E9-44A4-9A4A-161762C0F002}" type="sibTrans" cxnId="{F182736B-F96B-4DFB-AEE5-D8F868C9AE28}">
      <dgm:prSet/>
      <dgm:spPr/>
      <dgm:t>
        <a:bodyPr/>
        <a:lstStyle/>
        <a:p>
          <a:endParaRPr lang="en-US"/>
        </a:p>
      </dgm:t>
    </dgm:pt>
    <dgm:pt modelId="{925C84B3-7AB7-43DF-9900-2799521C973B}">
      <dgm:prSet/>
      <dgm:spPr/>
      <dgm:t>
        <a:bodyPr/>
        <a:lstStyle/>
        <a:p>
          <a:r>
            <a:rPr lang="en-US"/>
            <a:t>Score: 4 (/5)</a:t>
          </a:r>
        </a:p>
      </dgm:t>
    </dgm:pt>
    <dgm:pt modelId="{081BEDC2-E70A-4104-BAC5-A9EA91A095BB}" type="parTrans" cxnId="{2DA40791-2904-497A-BDB8-B261776FFDAF}">
      <dgm:prSet/>
      <dgm:spPr/>
      <dgm:t>
        <a:bodyPr/>
        <a:lstStyle/>
        <a:p>
          <a:endParaRPr lang="en-US"/>
        </a:p>
      </dgm:t>
    </dgm:pt>
    <dgm:pt modelId="{648DA1FA-F7F2-4D45-AFD7-997FE9F090C7}" type="sibTrans" cxnId="{2DA40791-2904-497A-BDB8-B261776FFDAF}">
      <dgm:prSet/>
      <dgm:spPr/>
      <dgm:t>
        <a:bodyPr/>
        <a:lstStyle/>
        <a:p>
          <a:endParaRPr lang="en-US"/>
        </a:p>
      </dgm:t>
    </dgm:pt>
    <dgm:pt modelId="{8D311D82-B910-4A91-9168-4BFE00990761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S1: Iranians Vote in Presidential Election. S2: Keita Wins Mali Presidential Election. </a:t>
          </a:r>
        </a:p>
      </dgm:t>
    </dgm:pt>
    <dgm:pt modelId="{AED0732E-43F0-4FA0-9633-86941C336AE0}" type="parTrans" cxnId="{5781CA8D-1CED-4CF7-88AC-B26E06A69FFD}">
      <dgm:prSet/>
      <dgm:spPr/>
      <dgm:t>
        <a:bodyPr/>
        <a:lstStyle/>
        <a:p>
          <a:endParaRPr lang="en-US"/>
        </a:p>
      </dgm:t>
    </dgm:pt>
    <dgm:pt modelId="{7014AB9E-0BF6-40F9-B897-EA3FEE9CADD5}" type="sibTrans" cxnId="{5781CA8D-1CED-4CF7-88AC-B26E06A69FFD}">
      <dgm:prSet/>
      <dgm:spPr/>
      <dgm:t>
        <a:bodyPr/>
        <a:lstStyle/>
        <a:p>
          <a:endParaRPr lang="en-US"/>
        </a:p>
      </dgm:t>
    </dgm:pt>
    <dgm:pt modelId="{FD389FBB-DAA7-4781-865E-7D63D6E244CE}">
      <dgm:prSet/>
      <dgm:spPr/>
      <dgm:t>
        <a:bodyPr/>
        <a:lstStyle/>
        <a:p>
          <a:r>
            <a:rPr lang="en-US"/>
            <a:t>Score: 0.4 (/5)</a:t>
          </a:r>
        </a:p>
      </dgm:t>
    </dgm:pt>
    <dgm:pt modelId="{20B51EC4-CE8F-4033-AE78-0E6E2B6316D6}" type="parTrans" cxnId="{EA94E08F-09CC-4FC4-988A-592F0AAEBACB}">
      <dgm:prSet/>
      <dgm:spPr/>
      <dgm:t>
        <a:bodyPr/>
        <a:lstStyle/>
        <a:p>
          <a:endParaRPr lang="en-US"/>
        </a:p>
      </dgm:t>
    </dgm:pt>
    <dgm:pt modelId="{2DE43548-A6F8-4137-9476-70FA7A74F1D9}" type="sibTrans" cxnId="{EA94E08F-09CC-4FC4-988A-592F0AAEBACB}">
      <dgm:prSet/>
      <dgm:spPr/>
      <dgm:t>
        <a:bodyPr/>
        <a:lstStyle/>
        <a:p>
          <a:endParaRPr lang="en-US"/>
        </a:p>
      </dgm:t>
    </dgm:pt>
    <dgm:pt modelId="{09276CFF-206D-FA4D-9380-49001461B337}" type="pres">
      <dgm:prSet presAssocID="{10193E43-0BC5-4356-A362-45BF291EDEFB}" presName="linear" presStyleCnt="0">
        <dgm:presLayoutVars>
          <dgm:animLvl val="lvl"/>
          <dgm:resizeHandles val="exact"/>
        </dgm:presLayoutVars>
      </dgm:prSet>
      <dgm:spPr/>
    </dgm:pt>
    <dgm:pt modelId="{4C51A64F-9CE2-744F-8E0F-F3895DE0DBD2}" type="pres">
      <dgm:prSet presAssocID="{EF4039BA-99E3-471B-9FD2-7FC150042A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CB1EB7E-F327-384F-B1CC-DDA12B113F25}" type="pres">
      <dgm:prSet presAssocID="{EF4039BA-99E3-471B-9FD2-7FC150042A65}" presName="childText" presStyleLbl="revTx" presStyleIdx="0" presStyleCnt="2">
        <dgm:presLayoutVars>
          <dgm:bulletEnabled val="1"/>
        </dgm:presLayoutVars>
      </dgm:prSet>
      <dgm:spPr/>
    </dgm:pt>
    <dgm:pt modelId="{B15B3113-764C-A74C-A0B0-1DF6C9BAC703}" type="pres">
      <dgm:prSet presAssocID="{8D311D82-B910-4A91-9168-4BFE0099076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CF635E8-9708-9142-B9C6-9DE433424DF5}" type="pres">
      <dgm:prSet presAssocID="{8D311D82-B910-4A91-9168-4BFE0099076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7816A12-7FC1-9840-B2E1-5F7F09BCC2F6}" type="presOf" srcId="{10193E43-0BC5-4356-A362-45BF291EDEFB}" destId="{09276CFF-206D-FA4D-9380-49001461B337}" srcOrd="0" destOrd="0" presId="urn:microsoft.com/office/officeart/2005/8/layout/vList2"/>
    <dgm:cxn modelId="{7DB2BC23-54CA-A342-B330-20CCD14ED62B}" type="presOf" srcId="{FD389FBB-DAA7-4781-865E-7D63D6E244CE}" destId="{9CF635E8-9708-9142-B9C6-9DE433424DF5}" srcOrd="0" destOrd="0" presId="urn:microsoft.com/office/officeart/2005/8/layout/vList2"/>
    <dgm:cxn modelId="{FE72292B-F601-574B-921A-122F5EAEDA07}" type="presOf" srcId="{EF4039BA-99E3-471B-9FD2-7FC150042A65}" destId="{4C51A64F-9CE2-744F-8E0F-F3895DE0DBD2}" srcOrd="0" destOrd="0" presId="urn:microsoft.com/office/officeart/2005/8/layout/vList2"/>
    <dgm:cxn modelId="{F182736B-F96B-4DFB-AEE5-D8F868C9AE28}" srcId="{10193E43-0BC5-4356-A362-45BF291EDEFB}" destId="{EF4039BA-99E3-471B-9FD2-7FC150042A65}" srcOrd="0" destOrd="0" parTransId="{527BB827-16FE-45FC-ACEB-7C53924649A7}" sibTransId="{8A0597AC-A9E9-44A4-9A4A-161762C0F002}"/>
    <dgm:cxn modelId="{5781CA8D-1CED-4CF7-88AC-B26E06A69FFD}" srcId="{10193E43-0BC5-4356-A362-45BF291EDEFB}" destId="{8D311D82-B910-4A91-9168-4BFE00990761}" srcOrd="1" destOrd="0" parTransId="{AED0732E-43F0-4FA0-9633-86941C336AE0}" sibTransId="{7014AB9E-0BF6-40F9-B897-EA3FEE9CADD5}"/>
    <dgm:cxn modelId="{EA94E08F-09CC-4FC4-988A-592F0AAEBACB}" srcId="{8D311D82-B910-4A91-9168-4BFE00990761}" destId="{FD389FBB-DAA7-4781-865E-7D63D6E244CE}" srcOrd="0" destOrd="0" parTransId="{20B51EC4-CE8F-4033-AE78-0E6E2B6316D6}" sibTransId="{2DE43548-A6F8-4137-9476-70FA7A74F1D9}"/>
    <dgm:cxn modelId="{2DA40791-2904-497A-BDB8-B261776FFDAF}" srcId="{EF4039BA-99E3-471B-9FD2-7FC150042A65}" destId="{925C84B3-7AB7-43DF-9900-2799521C973B}" srcOrd="0" destOrd="0" parTransId="{081BEDC2-E70A-4104-BAC5-A9EA91A095BB}" sibTransId="{648DA1FA-F7F2-4D45-AFD7-997FE9F090C7}"/>
    <dgm:cxn modelId="{8E6848A9-7767-3C4B-9956-0FE423A7E58F}" type="presOf" srcId="{8D311D82-B910-4A91-9168-4BFE00990761}" destId="{B15B3113-764C-A74C-A0B0-1DF6C9BAC703}" srcOrd="0" destOrd="0" presId="urn:microsoft.com/office/officeart/2005/8/layout/vList2"/>
    <dgm:cxn modelId="{F57780E5-A650-9D4E-A561-41DBDA581DF0}" type="presOf" srcId="{925C84B3-7AB7-43DF-9900-2799521C973B}" destId="{8CB1EB7E-F327-384F-B1CC-DDA12B113F25}" srcOrd="0" destOrd="0" presId="urn:microsoft.com/office/officeart/2005/8/layout/vList2"/>
    <dgm:cxn modelId="{3802DA4C-AA5F-0C43-9362-90CC7282902E}" type="presParOf" srcId="{09276CFF-206D-FA4D-9380-49001461B337}" destId="{4C51A64F-9CE2-744F-8E0F-F3895DE0DBD2}" srcOrd="0" destOrd="0" presId="urn:microsoft.com/office/officeart/2005/8/layout/vList2"/>
    <dgm:cxn modelId="{F4CDC3C4-CD26-E642-AD62-7E51AB1E2757}" type="presParOf" srcId="{09276CFF-206D-FA4D-9380-49001461B337}" destId="{8CB1EB7E-F327-384F-B1CC-DDA12B113F25}" srcOrd="1" destOrd="0" presId="urn:microsoft.com/office/officeart/2005/8/layout/vList2"/>
    <dgm:cxn modelId="{83B345DA-153E-C746-8E50-332143CCDB10}" type="presParOf" srcId="{09276CFF-206D-FA4D-9380-49001461B337}" destId="{B15B3113-764C-A74C-A0B0-1DF6C9BAC703}" srcOrd="2" destOrd="0" presId="urn:microsoft.com/office/officeart/2005/8/layout/vList2"/>
    <dgm:cxn modelId="{5212A4AD-C334-D34B-8020-13C2416294A0}" type="presParOf" srcId="{09276CFF-206D-FA4D-9380-49001461B337}" destId="{9CF635E8-9708-9142-B9C6-9DE433424DF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07D78F-1A71-4335-8C54-0C25C51B71C2}" type="doc">
      <dgm:prSet loTypeId="urn:microsoft.com/office/officeart/2005/8/layout/bProcess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17C9665-E3BF-450C-AE66-7B97168DCC2F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Use as features for sentence classification (e.g., sentiment analysis): </a:t>
          </a:r>
        </a:p>
      </dgm:t>
    </dgm:pt>
    <dgm:pt modelId="{E0FAA3C3-3DEE-4254-899A-81A51EE54FC3}" type="parTrans" cxnId="{FACEE8AB-6B7B-4288-A904-0A1F48439E03}">
      <dgm:prSet/>
      <dgm:spPr/>
      <dgm:t>
        <a:bodyPr/>
        <a:lstStyle/>
        <a:p>
          <a:endParaRPr lang="en-US"/>
        </a:p>
      </dgm:t>
    </dgm:pt>
    <dgm:pt modelId="{EABFFC33-EE7A-4A70-A1BD-43CB350780AB}" type="sibTrans" cxnId="{FACEE8AB-6B7B-4288-A904-0A1F48439E03}">
      <dgm:prSet/>
      <dgm:spPr/>
      <dgm:t>
        <a:bodyPr/>
        <a:lstStyle/>
        <a:p>
          <a:endParaRPr lang="en-US"/>
        </a:p>
      </dgm:t>
    </dgm:pt>
    <dgm:pt modelId="{440CCCEC-51E3-4034-A828-64B42C8CB2C0}">
      <dgm:prSet/>
      <dgm:spPr/>
      <dgm:t>
        <a:bodyPr/>
        <a:lstStyle/>
        <a:p>
          <a:r>
            <a:rPr lang="en-US"/>
            <a:t>Natural language processing is fun.</a:t>
          </a:r>
          <a:r>
            <a:rPr lang="zh-CN"/>
            <a:t> </a:t>
          </a:r>
          <a:r>
            <a:rPr lang="en-US"/>
            <a:t>=&gt;</a:t>
          </a:r>
          <a:r>
            <a:rPr lang="zh-CN"/>
            <a:t> 😄</a:t>
          </a:r>
          <a:endParaRPr lang="en-US"/>
        </a:p>
      </dgm:t>
    </dgm:pt>
    <dgm:pt modelId="{A1D69CEF-9428-454B-8CDC-64A3CDE4B0F9}" type="parTrans" cxnId="{104EE449-B5D3-4AB6-929A-3B65AA58A7AD}">
      <dgm:prSet/>
      <dgm:spPr/>
      <dgm:t>
        <a:bodyPr/>
        <a:lstStyle/>
        <a:p>
          <a:endParaRPr lang="en-US"/>
        </a:p>
      </dgm:t>
    </dgm:pt>
    <dgm:pt modelId="{4A1CE66D-F383-427C-BCBB-CE97A97E6E13}" type="sibTrans" cxnId="{104EE449-B5D3-4AB6-929A-3B65AA58A7AD}">
      <dgm:prSet/>
      <dgm:spPr/>
      <dgm:t>
        <a:bodyPr/>
        <a:lstStyle/>
        <a:p>
          <a:endParaRPr lang="en-US"/>
        </a:p>
      </dgm:t>
    </dgm:pt>
    <dgm:pt modelId="{BF62EF98-9BB1-2140-96D0-CC6E4737A3F4}" type="pres">
      <dgm:prSet presAssocID="{3207D78F-1A71-4335-8C54-0C25C51B71C2}" presName="diagram" presStyleCnt="0">
        <dgm:presLayoutVars>
          <dgm:dir/>
          <dgm:resizeHandles/>
        </dgm:presLayoutVars>
      </dgm:prSet>
      <dgm:spPr/>
    </dgm:pt>
    <dgm:pt modelId="{79B300D7-88BC-F949-9D2A-9B39161159AE}" type="pres">
      <dgm:prSet presAssocID="{617C9665-E3BF-450C-AE66-7B97168DCC2F}" presName="firstNode" presStyleLbl="node1" presStyleIdx="0" presStyleCnt="2">
        <dgm:presLayoutVars>
          <dgm:bulletEnabled val="1"/>
        </dgm:presLayoutVars>
      </dgm:prSet>
      <dgm:spPr/>
    </dgm:pt>
    <dgm:pt modelId="{BCAF79DF-C7C1-0A40-A6B2-30F7C548A7D1}" type="pres">
      <dgm:prSet presAssocID="{EABFFC33-EE7A-4A70-A1BD-43CB350780AB}" presName="sibTrans" presStyleLbl="sibTrans2D1" presStyleIdx="0" presStyleCnt="1"/>
      <dgm:spPr/>
    </dgm:pt>
    <dgm:pt modelId="{BBA4BDCB-8090-214E-B454-CE1D04B7A2C9}" type="pres">
      <dgm:prSet presAssocID="{440CCCEC-51E3-4034-A828-64B42C8CB2C0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104EE449-B5D3-4AB6-929A-3B65AA58A7AD}" srcId="{3207D78F-1A71-4335-8C54-0C25C51B71C2}" destId="{440CCCEC-51E3-4034-A828-64B42C8CB2C0}" srcOrd="1" destOrd="0" parTransId="{A1D69CEF-9428-454B-8CDC-64A3CDE4B0F9}" sibTransId="{4A1CE66D-F383-427C-BCBB-CE97A97E6E13}"/>
    <dgm:cxn modelId="{0E485D6F-3038-DD46-AB4E-7FDDF0B719DB}" type="presOf" srcId="{3207D78F-1A71-4335-8C54-0C25C51B71C2}" destId="{BF62EF98-9BB1-2140-96D0-CC6E4737A3F4}" srcOrd="0" destOrd="0" presId="urn:microsoft.com/office/officeart/2005/8/layout/bProcess2"/>
    <dgm:cxn modelId="{AE859B81-460D-F04E-801C-765856F9E1DD}" type="presOf" srcId="{440CCCEC-51E3-4034-A828-64B42C8CB2C0}" destId="{BBA4BDCB-8090-214E-B454-CE1D04B7A2C9}" srcOrd="0" destOrd="0" presId="urn:microsoft.com/office/officeart/2005/8/layout/bProcess2"/>
    <dgm:cxn modelId="{FACEE8AB-6B7B-4288-A904-0A1F48439E03}" srcId="{3207D78F-1A71-4335-8C54-0C25C51B71C2}" destId="{617C9665-E3BF-450C-AE66-7B97168DCC2F}" srcOrd="0" destOrd="0" parTransId="{E0FAA3C3-3DEE-4254-899A-81A51EE54FC3}" sibTransId="{EABFFC33-EE7A-4A70-A1BD-43CB350780AB}"/>
    <dgm:cxn modelId="{10E4C5C0-F4B8-724F-B6F8-F3BACE64F87C}" type="presOf" srcId="{617C9665-E3BF-450C-AE66-7B97168DCC2F}" destId="{79B300D7-88BC-F949-9D2A-9B39161159AE}" srcOrd="0" destOrd="0" presId="urn:microsoft.com/office/officeart/2005/8/layout/bProcess2"/>
    <dgm:cxn modelId="{A024A6E4-DD82-2A40-A0C4-C55743BB3EC6}" type="presOf" srcId="{EABFFC33-EE7A-4A70-A1BD-43CB350780AB}" destId="{BCAF79DF-C7C1-0A40-A6B2-30F7C548A7D1}" srcOrd="0" destOrd="0" presId="urn:microsoft.com/office/officeart/2005/8/layout/bProcess2"/>
    <dgm:cxn modelId="{7388FD82-D285-2D40-83D8-F6838E53C81B}" type="presParOf" srcId="{BF62EF98-9BB1-2140-96D0-CC6E4737A3F4}" destId="{79B300D7-88BC-F949-9D2A-9B39161159AE}" srcOrd="0" destOrd="0" presId="urn:microsoft.com/office/officeart/2005/8/layout/bProcess2"/>
    <dgm:cxn modelId="{CA4685C1-A804-4548-9E95-0DCB9B4ED2EE}" type="presParOf" srcId="{BF62EF98-9BB1-2140-96D0-CC6E4737A3F4}" destId="{BCAF79DF-C7C1-0A40-A6B2-30F7C548A7D1}" srcOrd="1" destOrd="0" presId="urn:microsoft.com/office/officeart/2005/8/layout/bProcess2"/>
    <dgm:cxn modelId="{B086ABE1-7656-9440-B876-4FD71F1FA4D2}" type="presParOf" srcId="{BF62EF98-9BB1-2140-96D0-CC6E4737A3F4}" destId="{BBA4BDCB-8090-214E-B454-CE1D04B7A2C9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0C74B6-E21F-4B1A-913F-96F6226AE1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04A45B-E09D-4304-88B3-2EC42E68099E}">
      <dgm:prSet/>
      <dgm:spPr/>
      <dgm:t>
        <a:bodyPr/>
        <a:lstStyle/>
        <a:p>
          <a:r>
            <a:rPr lang="ja-JP"/>
            <a:t>核心技术</a:t>
          </a:r>
          <a:endParaRPr lang="en-US"/>
        </a:p>
      </dgm:t>
    </dgm:pt>
    <dgm:pt modelId="{8428EF52-0987-4EDD-B0F1-B0D3DCBE6EC7}" type="parTrans" cxnId="{E5736BDA-4E19-4A8E-8926-ADC35F00B1E9}">
      <dgm:prSet/>
      <dgm:spPr/>
      <dgm:t>
        <a:bodyPr/>
        <a:lstStyle/>
        <a:p>
          <a:endParaRPr lang="en-US"/>
        </a:p>
      </dgm:t>
    </dgm:pt>
    <dgm:pt modelId="{4EB911B4-827B-4D65-BBBC-0DED5E0D92F5}" type="sibTrans" cxnId="{E5736BDA-4E19-4A8E-8926-ADC35F00B1E9}">
      <dgm:prSet/>
      <dgm:spPr/>
      <dgm:t>
        <a:bodyPr/>
        <a:lstStyle/>
        <a:p>
          <a:endParaRPr lang="en-US"/>
        </a:p>
      </dgm:t>
    </dgm:pt>
    <dgm:pt modelId="{2192C1C4-9C28-442B-940C-ACE8A60EC7E1}">
      <dgm:prSet/>
      <dgm:spPr/>
      <dgm:t>
        <a:bodyPr/>
        <a:lstStyle/>
        <a:p>
          <a:r>
            <a:rPr lang="en-US"/>
            <a:t>1.</a:t>
          </a:r>
          <a:r>
            <a:rPr lang="zh-CN"/>
            <a:t> </a:t>
          </a:r>
          <a:r>
            <a:rPr lang="ja-JP"/>
            <a:t>词向量的构建</a:t>
          </a:r>
          <a:endParaRPr lang="en-US"/>
        </a:p>
      </dgm:t>
    </dgm:pt>
    <dgm:pt modelId="{1B123520-F675-49C1-AB79-017E67E5E9CA}" type="parTrans" cxnId="{CC45DA30-73EF-4743-B537-12C6A35C6C2D}">
      <dgm:prSet/>
      <dgm:spPr/>
      <dgm:t>
        <a:bodyPr/>
        <a:lstStyle/>
        <a:p>
          <a:endParaRPr lang="en-US"/>
        </a:p>
      </dgm:t>
    </dgm:pt>
    <dgm:pt modelId="{9B4FF039-9128-4B84-8887-6F6296DF3461}" type="sibTrans" cxnId="{CC45DA30-73EF-4743-B537-12C6A35C6C2D}">
      <dgm:prSet/>
      <dgm:spPr/>
      <dgm:t>
        <a:bodyPr/>
        <a:lstStyle/>
        <a:p>
          <a:endParaRPr lang="en-US"/>
        </a:p>
      </dgm:t>
    </dgm:pt>
    <dgm:pt modelId="{6DBA9BA5-6305-42D1-BB33-E428D9A7F879}">
      <dgm:prSet/>
      <dgm:spPr/>
      <dgm:t>
        <a:bodyPr/>
        <a:lstStyle/>
        <a:p>
          <a:r>
            <a:rPr lang="en-US"/>
            <a:t>2.</a:t>
          </a:r>
          <a:r>
            <a:rPr lang="zh-CN"/>
            <a:t> </a:t>
          </a:r>
          <a:r>
            <a:rPr lang="ja-JP"/>
            <a:t>句子向量的构建</a:t>
          </a:r>
          <a:endParaRPr lang="en-US"/>
        </a:p>
      </dgm:t>
    </dgm:pt>
    <dgm:pt modelId="{142EC8E6-C779-4DE8-BC9B-75A9D822836E}" type="parTrans" cxnId="{F87D98CB-DDD9-48BF-81CA-3365C7B7916A}">
      <dgm:prSet/>
      <dgm:spPr/>
      <dgm:t>
        <a:bodyPr/>
        <a:lstStyle/>
        <a:p>
          <a:endParaRPr lang="en-US"/>
        </a:p>
      </dgm:t>
    </dgm:pt>
    <dgm:pt modelId="{91A3FAA7-86FD-4BEA-9FAA-8C28F23F2209}" type="sibTrans" cxnId="{F87D98CB-DDD9-48BF-81CA-3365C7B7916A}">
      <dgm:prSet/>
      <dgm:spPr/>
      <dgm:t>
        <a:bodyPr/>
        <a:lstStyle/>
        <a:p>
          <a:endParaRPr lang="en-US"/>
        </a:p>
      </dgm:t>
    </dgm:pt>
    <dgm:pt modelId="{1E936423-D785-4E90-96A8-B7F288C36AEB}">
      <dgm:prSet/>
      <dgm:spPr/>
      <dgm:t>
        <a:bodyPr/>
        <a:lstStyle/>
        <a:p>
          <a:r>
            <a:rPr lang="en-US"/>
            <a:t>3.</a:t>
          </a:r>
          <a:r>
            <a:rPr lang="zh-CN"/>
            <a:t> </a:t>
          </a:r>
          <a:r>
            <a:rPr lang="en-US"/>
            <a:t>KNN</a:t>
          </a:r>
          <a:r>
            <a:rPr lang="ja-JP"/>
            <a:t>平滑方法</a:t>
          </a:r>
          <a:endParaRPr lang="en-US"/>
        </a:p>
      </dgm:t>
    </dgm:pt>
    <dgm:pt modelId="{5CE31278-4992-4077-B9DC-1222408DC027}" type="parTrans" cxnId="{557E591B-4204-4859-A24F-2DD231E47601}">
      <dgm:prSet/>
      <dgm:spPr/>
      <dgm:t>
        <a:bodyPr/>
        <a:lstStyle/>
        <a:p>
          <a:endParaRPr lang="en-US"/>
        </a:p>
      </dgm:t>
    </dgm:pt>
    <dgm:pt modelId="{CF91D178-E274-48DA-B8CC-B1267D8DF0FB}" type="sibTrans" cxnId="{557E591B-4204-4859-A24F-2DD231E47601}">
      <dgm:prSet/>
      <dgm:spPr/>
      <dgm:t>
        <a:bodyPr/>
        <a:lstStyle/>
        <a:p>
          <a:endParaRPr lang="en-US"/>
        </a:p>
      </dgm:t>
    </dgm:pt>
    <dgm:pt modelId="{D846D331-0EFE-488F-946F-39AC557F7A55}">
      <dgm:prSet/>
      <dgm:spPr/>
      <dgm:t>
        <a:bodyPr/>
        <a:lstStyle/>
        <a:p>
          <a:r>
            <a:rPr lang="en-US"/>
            <a:t>4.</a:t>
          </a:r>
          <a:r>
            <a:rPr lang="zh-CN"/>
            <a:t> </a:t>
          </a:r>
          <a:r>
            <a:rPr lang="ja-JP"/>
            <a:t>数学建模方法</a:t>
          </a:r>
          <a:endParaRPr lang="en-US"/>
        </a:p>
      </dgm:t>
    </dgm:pt>
    <dgm:pt modelId="{483BE39D-EF2A-4053-9563-6B26011D7E9A}" type="parTrans" cxnId="{2BD4CBDB-B403-400D-B19C-807FD615A1C5}">
      <dgm:prSet/>
      <dgm:spPr/>
      <dgm:t>
        <a:bodyPr/>
        <a:lstStyle/>
        <a:p>
          <a:endParaRPr lang="en-US"/>
        </a:p>
      </dgm:t>
    </dgm:pt>
    <dgm:pt modelId="{2E0899F5-65AD-4681-8DF0-4A3F400BD2D3}" type="sibTrans" cxnId="{2BD4CBDB-B403-400D-B19C-807FD615A1C5}">
      <dgm:prSet/>
      <dgm:spPr/>
      <dgm:t>
        <a:bodyPr/>
        <a:lstStyle/>
        <a:p>
          <a:endParaRPr lang="en-US"/>
        </a:p>
      </dgm:t>
    </dgm:pt>
    <dgm:pt modelId="{FFDBD98A-4809-4269-AE31-EDBFA4025060}">
      <dgm:prSet/>
      <dgm:spPr/>
      <dgm:t>
        <a:bodyPr/>
        <a:lstStyle/>
        <a:p>
          <a:r>
            <a:rPr lang="ja-JP"/>
            <a:t>项目指导书</a:t>
          </a:r>
          <a:r>
            <a:rPr lang="zh-CN"/>
            <a:t>：</a:t>
          </a:r>
          <a:endParaRPr lang="en-US"/>
        </a:p>
      </dgm:t>
    </dgm:pt>
    <dgm:pt modelId="{FF7B4F41-82C0-47A9-AA6D-F30CEA594272}" type="parTrans" cxnId="{4D03AF1F-57ED-4A21-BD13-C5C272CB653E}">
      <dgm:prSet/>
      <dgm:spPr/>
      <dgm:t>
        <a:bodyPr/>
        <a:lstStyle/>
        <a:p>
          <a:endParaRPr lang="en-US"/>
        </a:p>
      </dgm:t>
    </dgm:pt>
    <dgm:pt modelId="{852C72C2-6B7A-4003-A5C1-2909AA3310C6}" type="sibTrans" cxnId="{4D03AF1F-57ED-4A21-BD13-C5C272CB653E}">
      <dgm:prSet/>
      <dgm:spPr/>
      <dgm:t>
        <a:bodyPr/>
        <a:lstStyle/>
        <a:p>
          <a:endParaRPr lang="en-US"/>
        </a:p>
      </dgm:t>
    </dgm:pt>
    <dgm:pt modelId="{C0718F37-CF90-48D5-9381-CC2D89E0E95B}">
      <dgm:prSet/>
      <dgm:spPr/>
      <dgm:t>
        <a:bodyPr/>
        <a:lstStyle/>
        <a:p>
          <a:r>
            <a:rPr lang="ja-JP"/>
            <a:t>周二</a:t>
          </a:r>
          <a:r>
            <a:rPr lang="en-US" dirty="0"/>
            <a:t>(20</a:t>
          </a:r>
          <a:r>
            <a:rPr lang="en-US" altLang="zh-CN" dirty="0"/>
            <a:t>20</a:t>
          </a:r>
          <a:r>
            <a:rPr lang="en-US" dirty="0"/>
            <a:t>.</a:t>
          </a:r>
          <a:r>
            <a:rPr lang="en-US" altLang="zh-CN" dirty="0"/>
            <a:t>02</a:t>
          </a:r>
          <a:r>
            <a:rPr lang="en-US" dirty="0"/>
            <a:t>.</a:t>
          </a:r>
          <a:r>
            <a:rPr lang="en-US" altLang="zh-CN" dirty="0"/>
            <a:t>11</a:t>
          </a:r>
          <a:r>
            <a:rPr lang="en-US" dirty="0"/>
            <a:t>)</a:t>
          </a:r>
          <a:r>
            <a:rPr lang="ja-JP"/>
            <a:t>发布</a:t>
          </a:r>
          <a:endParaRPr lang="en-US" dirty="0"/>
        </a:p>
      </dgm:t>
    </dgm:pt>
    <dgm:pt modelId="{2856112F-9390-4008-A877-527978A31FEC}" type="parTrans" cxnId="{5F243AF8-0A96-4895-AF3D-80E8D023CAB3}">
      <dgm:prSet/>
      <dgm:spPr/>
      <dgm:t>
        <a:bodyPr/>
        <a:lstStyle/>
        <a:p>
          <a:endParaRPr lang="en-US"/>
        </a:p>
      </dgm:t>
    </dgm:pt>
    <dgm:pt modelId="{273FD248-5ED0-41CE-BA57-510884049AF5}" type="sibTrans" cxnId="{5F243AF8-0A96-4895-AF3D-80E8D023CAB3}">
      <dgm:prSet/>
      <dgm:spPr/>
      <dgm:t>
        <a:bodyPr/>
        <a:lstStyle/>
        <a:p>
          <a:endParaRPr lang="en-US"/>
        </a:p>
      </dgm:t>
    </dgm:pt>
    <dgm:pt modelId="{1929A063-5F22-404F-9C8D-DEE886D7982F}">
      <dgm:prSet/>
      <dgm:spPr/>
      <dgm:t>
        <a:bodyPr/>
        <a:lstStyle/>
        <a:p>
          <a:r>
            <a:rPr lang="en-US" dirty="0"/>
            <a:t>Deadline:</a:t>
          </a:r>
          <a:r>
            <a:rPr lang="zh-CN" dirty="0"/>
            <a:t> </a:t>
          </a:r>
          <a:r>
            <a:rPr lang="en-US" dirty="0"/>
            <a:t>20</a:t>
          </a:r>
          <a:r>
            <a:rPr lang="en-US" altLang="zh-CN" dirty="0"/>
            <a:t>20</a:t>
          </a:r>
          <a:r>
            <a:rPr lang="en-US" dirty="0"/>
            <a:t>.</a:t>
          </a:r>
          <a:r>
            <a:rPr lang="en-US" altLang="zh-CN" dirty="0"/>
            <a:t>03</a:t>
          </a:r>
          <a:r>
            <a:rPr lang="en-US" dirty="0"/>
            <a:t>.</a:t>
          </a:r>
          <a:r>
            <a:rPr lang="en-US" altLang="zh-CN" dirty="0"/>
            <a:t>11</a:t>
          </a:r>
          <a:endParaRPr lang="en-US" dirty="0"/>
        </a:p>
      </dgm:t>
    </dgm:pt>
    <dgm:pt modelId="{54A2815E-6922-48DA-9E09-47EC51BECD21}" type="parTrans" cxnId="{D7534909-E591-4AF0-B7F4-AF410363E67A}">
      <dgm:prSet/>
      <dgm:spPr/>
      <dgm:t>
        <a:bodyPr/>
        <a:lstStyle/>
        <a:p>
          <a:endParaRPr lang="en-US"/>
        </a:p>
      </dgm:t>
    </dgm:pt>
    <dgm:pt modelId="{95541D38-4EC0-44D4-A408-FC6C20B72BCA}" type="sibTrans" cxnId="{D7534909-E591-4AF0-B7F4-AF410363E67A}">
      <dgm:prSet/>
      <dgm:spPr/>
      <dgm:t>
        <a:bodyPr/>
        <a:lstStyle/>
        <a:p>
          <a:endParaRPr lang="en-US"/>
        </a:p>
      </dgm:t>
    </dgm:pt>
    <dgm:pt modelId="{6F759762-A419-45C5-9B9F-9997EB2BB447}" type="pres">
      <dgm:prSet presAssocID="{410C74B6-E21F-4B1A-913F-96F6226AE194}" presName="root" presStyleCnt="0">
        <dgm:presLayoutVars>
          <dgm:dir/>
          <dgm:resizeHandles val="exact"/>
        </dgm:presLayoutVars>
      </dgm:prSet>
      <dgm:spPr/>
    </dgm:pt>
    <dgm:pt modelId="{BE1AE4E5-6795-4416-9463-FC18AEEC141A}" type="pres">
      <dgm:prSet presAssocID="{D604A45B-E09D-4304-88B3-2EC42E68099E}" presName="compNode" presStyleCnt="0"/>
      <dgm:spPr/>
    </dgm:pt>
    <dgm:pt modelId="{2AA2B501-5399-4933-9BEB-9086CA29E3AD}" type="pres">
      <dgm:prSet presAssocID="{D604A45B-E09D-4304-88B3-2EC42E68099E}" presName="bgRect" presStyleLbl="bgShp" presStyleIdx="0" presStyleCnt="6"/>
      <dgm:spPr/>
    </dgm:pt>
    <dgm:pt modelId="{9545B7BC-D952-4C44-B7A0-E7BAB26537C5}" type="pres">
      <dgm:prSet presAssocID="{D604A45B-E09D-4304-88B3-2EC42E68099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7CB4CB6C-F49E-442A-B4F7-433E0A428786}" type="pres">
      <dgm:prSet presAssocID="{D604A45B-E09D-4304-88B3-2EC42E68099E}" presName="spaceRect" presStyleCnt="0"/>
      <dgm:spPr/>
    </dgm:pt>
    <dgm:pt modelId="{8BA5BB66-ED37-42F0-A869-266566328358}" type="pres">
      <dgm:prSet presAssocID="{D604A45B-E09D-4304-88B3-2EC42E68099E}" presName="parTx" presStyleLbl="revTx" presStyleIdx="0" presStyleCnt="7">
        <dgm:presLayoutVars>
          <dgm:chMax val="0"/>
          <dgm:chPref val="0"/>
        </dgm:presLayoutVars>
      </dgm:prSet>
      <dgm:spPr/>
    </dgm:pt>
    <dgm:pt modelId="{1312A1A5-8B83-46AE-BE5D-7233875C780F}" type="pres">
      <dgm:prSet presAssocID="{4EB911B4-827B-4D65-BBBC-0DED5E0D92F5}" presName="sibTrans" presStyleCnt="0"/>
      <dgm:spPr/>
    </dgm:pt>
    <dgm:pt modelId="{9F5684D3-A669-4F2B-A863-FA22851F27FE}" type="pres">
      <dgm:prSet presAssocID="{2192C1C4-9C28-442B-940C-ACE8A60EC7E1}" presName="compNode" presStyleCnt="0"/>
      <dgm:spPr/>
    </dgm:pt>
    <dgm:pt modelId="{9030A0DF-DE48-4F05-83D0-24BE683FCFC7}" type="pres">
      <dgm:prSet presAssocID="{2192C1C4-9C28-442B-940C-ACE8A60EC7E1}" presName="bgRect" presStyleLbl="bgShp" presStyleIdx="1" presStyleCnt="6"/>
      <dgm:spPr/>
    </dgm:pt>
    <dgm:pt modelId="{1E363603-187A-4545-B323-5F6F97D4D0A1}" type="pres">
      <dgm:prSet presAssocID="{2192C1C4-9C28-442B-940C-ACE8A60EC7E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abata Tree"/>
        </a:ext>
      </dgm:extLst>
    </dgm:pt>
    <dgm:pt modelId="{3CE32982-B1F5-402B-BE88-28AC564A8258}" type="pres">
      <dgm:prSet presAssocID="{2192C1C4-9C28-442B-940C-ACE8A60EC7E1}" presName="spaceRect" presStyleCnt="0"/>
      <dgm:spPr/>
    </dgm:pt>
    <dgm:pt modelId="{D0C91E03-C2FD-4CBC-B785-C8CE6507008F}" type="pres">
      <dgm:prSet presAssocID="{2192C1C4-9C28-442B-940C-ACE8A60EC7E1}" presName="parTx" presStyleLbl="revTx" presStyleIdx="1" presStyleCnt="7">
        <dgm:presLayoutVars>
          <dgm:chMax val="0"/>
          <dgm:chPref val="0"/>
        </dgm:presLayoutVars>
      </dgm:prSet>
      <dgm:spPr/>
    </dgm:pt>
    <dgm:pt modelId="{AEACAA3A-77FA-4BEF-9764-ED13A030CB9F}" type="pres">
      <dgm:prSet presAssocID="{9B4FF039-9128-4B84-8887-6F6296DF3461}" presName="sibTrans" presStyleCnt="0"/>
      <dgm:spPr/>
    </dgm:pt>
    <dgm:pt modelId="{EFC9C524-1B0D-47FA-B7E1-4C7D2AF8E72D}" type="pres">
      <dgm:prSet presAssocID="{6DBA9BA5-6305-42D1-BB33-E428D9A7F879}" presName="compNode" presStyleCnt="0"/>
      <dgm:spPr/>
    </dgm:pt>
    <dgm:pt modelId="{95CCEB85-BDD9-4026-80A2-30A2CB904425}" type="pres">
      <dgm:prSet presAssocID="{6DBA9BA5-6305-42D1-BB33-E428D9A7F879}" presName="bgRect" presStyleLbl="bgShp" presStyleIdx="2" presStyleCnt="6"/>
      <dgm:spPr/>
    </dgm:pt>
    <dgm:pt modelId="{FD6AA4C6-204D-4D5A-8B16-3C52642B3B52}" type="pres">
      <dgm:prSet presAssocID="{6DBA9BA5-6305-42D1-BB33-E428D9A7F87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69277F4-E10D-4284-A5CE-FB0BAE8C7DB2}" type="pres">
      <dgm:prSet presAssocID="{6DBA9BA5-6305-42D1-BB33-E428D9A7F879}" presName="spaceRect" presStyleCnt="0"/>
      <dgm:spPr/>
    </dgm:pt>
    <dgm:pt modelId="{CD65D32D-AE69-4EC4-8EDA-1B060002AC6E}" type="pres">
      <dgm:prSet presAssocID="{6DBA9BA5-6305-42D1-BB33-E428D9A7F879}" presName="parTx" presStyleLbl="revTx" presStyleIdx="2" presStyleCnt="7">
        <dgm:presLayoutVars>
          <dgm:chMax val="0"/>
          <dgm:chPref val="0"/>
        </dgm:presLayoutVars>
      </dgm:prSet>
      <dgm:spPr/>
    </dgm:pt>
    <dgm:pt modelId="{D01F671E-2274-417B-8137-2EB911436B98}" type="pres">
      <dgm:prSet presAssocID="{91A3FAA7-86FD-4BEA-9FAA-8C28F23F2209}" presName="sibTrans" presStyleCnt="0"/>
      <dgm:spPr/>
    </dgm:pt>
    <dgm:pt modelId="{34DAFE04-3809-45AE-BF9D-2D817D7BE3A2}" type="pres">
      <dgm:prSet presAssocID="{1E936423-D785-4E90-96A8-B7F288C36AEB}" presName="compNode" presStyleCnt="0"/>
      <dgm:spPr/>
    </dgm:pt>
    <dgm:pt modelId="{DDCAC81B-8654-4240-B2C1-058AD93906C2}" type="pres">
      <dgm:prSet presAssocID="{1E936423-D785-4E90-96A8-B7F288C36AEB}" presName="bgRect" presStyleLbl="bgShp" presStyleIdx="3" presStyleCnt="6"/>
      <dgm:spPr/>
    </dgm:pt>
    <dgm:pt modelId="{6B113D7A-8F0E-4C26-9BB4-A96792EA0493}" type="pres">
      <dgm:prSet presAssocID="{1E936423-D785-4E90-96A8-B7F288C36AE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DF3234A4-0075-42FF-9EF2-145F815D7141}" type="pres">
      <dgm:prSet presAssocID="{1E936423-D785-4E90-96A8-B7F288C36AEB}" presName="spaceRect" presStyleCnt="0"/>
      <dgm:spPr/>
    </dgm:pt>
    <dgm:pt modelId="{537E622C-7E5B-4A09-964F-C79294B5A2F4}" type="pres">
      <dgm:prSet presAssocID="{1E936423-D785-4E90-96A8-B7F288C36AEB}" presName="parTx" presStyleLbl="revTx" presStyleIdx="3" presStyleCnt="7">
        <dgm:presLayoutVars>
          <dgm:chMax val="0"/>
          <dgm:chPref val="0"/>
        </dgm:presLayoutVars>
      </dgm:prSet>
      <dgm:spPr/>
    </dgm:pt>
    <dgm:pt modelId="{0DCE6542-80BE-4E33-8CC0-DF02BA6E42B3}" type="pres">
      <dgm:prSet presAssocID="{CF91D178-E274-48DA-B8CC-B1267D8DF0FB}" presName="sibTrans" presStyleCnt="0"/>
      <dgm:spPr/>
    </dgm:pt>
    <dgm:pt modelId="{4982DFF5-E4F7-445E-93C7-25E059E43B43}" type="pres">
      <dgm:prSet presAssocID="{D846D331-0EFE-488F-946F-39AC557F7A55}" presName="compNode" presStyleCnt="0"/>
      <dgm:spPr/>
    </dgm:pt>
    <dgm:pt modelId="{7A947472-6974-4ACB-9899-CA097279B59E}" type="pres">
      <dgm:prSet presAssocID="{D846D331-0EFE-488F-946F-39AC557F7A55}" presName="bgRect" presStyleLbl="bgShp" presStyleIdx="4" presStyleCnt="6"/>
      <dgm:spPr/>
    </dgm:pt>
    <dgm:pt modelId="{FF3B888E-F55B-4F75-A915-754ACC49F719}" type="pres">
      <dgm:prSet presAssocID="{D846D331-0EFE-488F-946F-39AC557F7A5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F60FF0D5-C395-4523-A162-DBB9CFC235C8}" type="pres">
      <dgm:prSet presAssocID="{D846D331-0EFE-488F-946F-39AC557F7A55}" presName="spaceRect" presStyleCnt="0"/>
      <dgm:spPr/>
    </dgm:pt>
    <dgm:pt modelId="{829FD5BD-7ED4-4E24-A9FA-F97805486A18}" type="pres">
      <dgm:prSet presAssocID="{D846D331-0EFE-488F-946F-39AC557F7A55}" presName="parTx" presStyleLbl="revTx" presStyleIdx="4" presStyleCnt="7">
        <dgm:presLayoutVars>
          <dgm:chMax val="0"/>
          <dgm:chPref val="0"/>
        </dgm:presLayoutVars>
      </dgm:prSet>
      <dgm:spPr/>
    </dgm:pt>
    <dgm:pt modelId="{E1592B31-D3ED-49CE-AC35-F036FFC23888}" type="pres">
      <dgm:prSet presAssocID="{2E0899F5-65AD-4681-8DF0-4A3F400BD2D3}" presName="sibTrans" presStyleCnt="0"/>
      <dgm:spPr/>
    </dgm:pt>
    <dgm:pt modelId="{9C1A3EA4-847D-4323-A14C-88DE4C67DF42}" type="pres">
      <dgm:prSet presAssocID="{FFDBD98A-4809-4269-AE31-EDBFA4025060}" presName="compNode" presStyleCnt="0"/>
      <dgm:spPr/>
    </dgm:pt>
    <dgm:pt modelId="{A4EF9464-FAD5-4EB9-91CB-A576F4C4936D}" type="pres">
      <dgm:prSet presAssocID="{FFDBD98A-4809-4269-AE31-EDBFA4025060}" presName="bgRect" presStyleLbl="bgShp" presStyleIdx="5" presStyleCnt="6"/>
      <dgm:spPr/>
    </dgm:pt>
    <dgm:pt modelId="{F9BB6DE2-37F9-4B18-BE9D-85D1E7C2BC95}" type="pres">
      <dgm:prSet presAssocID="{FFDBD98A-4809-4269-AE31-EDBFA402506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C0116312-1AC9-4DF5-A8B9-714300FF5399}" type="pres">
      <dgm:prSet presAssocID="{FFDBD98A-4809-4269-AE31-EDBFA4025060}" presName="spaceRect" presStyleCnt="0"/>
      <dgm:spPr/>
    </dgm:pt>
    <dgm:pt modelId="{4EBF6030-6F26-4641-8ED4-5192C156188B}" type="pres">
      <dgm:prSet presAssocID="{FFDBD98A-4809-4269-AE31-EDBFA4025060}" presName="parTx" presStyleLbl="revTx" presStyleIdx="5" presStyleCnt="7">
        <dgm:presLayoutVars>
          <dgm:chMax val="0"/>
          <dgm:chPref val="0"/>
        </dgm:presLayoutVars>
      </dgm:prSet>
      <dgm:spPr/>
    </dgm:pt>
    <dgm:pt modelId="{784FDD91-77DB-46E3-93A5-8990F9173095}" type="pres">
      <dgm:prSet presAssocID="{FFDBD98A-4809-4269-AE31-EDBFA4025060}" presName="desTx" presStyleLbl="revTx" presStyleIdx="6" presStyleCnt="7">
        <dgm:presLayoutVars/>
      </dgm:prSet>
      <dgm:spPr/>
    </dgm:pt>
  </dgm:ptLst>
  <dgm:cxnLst>
    <dgm:cxn modelId="{D7534909-E591-4AF0-B7F4-AF410363E67A}" srcId="{FFDBD98A-4809-4269-AE31-EDBFA4025060}" destId="{1929A063-5F22-404F-9C8D-DEE886D7982F}" srcOrd="1" destOrd="0" parTransId="{54A2815E-6922-48DA-9E09-47EC51BECD21}" sibTransId="{95541D38-4EC0-44D4-A408-FC6C20B72BCA}"/>
    <dgm:cxn modelId="{CBC7820B-89B8-4683-992B-AAC3B4CADDF9}" type="presOf" srcId="{D846D331-0EFE-488F-946F-39AC557F7A55}" destId="{829FD5BD-7ED4-4E24-A9FA-F97805486A18}" srcOrd="0" destOrd="0" presId="urn:microsoft.com/office/officeart/2018/2/layout/IconVerticalSolidList"/>
    <dgm:cxn modelId="{557E591B-4204-4859-A24F-2DD231E47601}" srcId="{410C74B6-E21F-4B1A-913F-96F6226AE194}" destId="{1E936423-D785-4E90-96A8-B7F288C36AEB}" srcOrd="3" destOrd="0" parTransId="{5CE31278-4992-4077-B9DC-1222408DC027}" sibTransId="{CF91D178-E274-48DA-B8CC-B1267D8DF0FB}"/>
    <dgm:cxn modelId="{4D03AF1F-57ED-4A21-BD13-C5C272CB653E}" srcId="{410C74B6-E21F-4B1A-913F-96F6226AE194}" destId="{FFDBD98A-4809-4269-AE31-EDBFA4025060}" srcOrd="5" destOrd="0" parTransId="{FF7B4F41-82C0-47A9-AA6D-F30CEA594272}" sibTransId="{852C72C2-6B7A-4003-A5C1-2909AA3310C6}"/>
    <dgm:cxn modelId="{CC45DA30-73EF-4743-B537-12C6A35C6C2D}" srcId="{410C74B6-E21F-4B1A-913F-96F6226AE194}" destId="{2192C1C4-9C28-442B-940C-ACE8A60EC7E1}" srcOrd="1" destOrd="0" parTransId="{1B123520-F675-49C1-AB79-017E67E5E9CA}" sibTransId="{9B4FF039-9128-4B84-8887-6F6296DF3461}"/>
    <dgm:cxn modelId="{F7E09E72-91EF-4A7C-ACE9-A6D42EF34FB3}" type="presOf" srcId="{2192C1C4-9C28-442B-940C-ACE8A60EC7E1}" destId="{D0C91E03-C2FD-4CBC-B785-C8CE6507008F}" srcOrd="0" destOrd="0" presId="urn:microsoft.com/office/officeart/2018/2/layout/IconVerticalSolidList"/>
    <dgm:cxn modelId="{E9552099-009E-45AC-AAAC-2FC0149EF48C}" type="presOf" srcId="{C0718F37-CF90-48D5-9381-CC2D89E0E95B}" destId="{784FDD91-77DB-46E3-93A5-8990F9173095}" srcOrd="0" destOrd="0" presId="urn:microsoft.com/office/officeart/2018/2/layout/IconVerticalSolidList"/>
    <dgm:cxn modelId="{7F18299F-BE35-427C-BE41-5EA2C06F23E0}" type="presOf" srcId="{410C74B6-E21F-4B1A-913F-96F6226AE194}" destId="{6F759762-A419-45C5-9B9F-9997EB2BB447}" srcOrd="0" destOrd="0" presId="urn:microsoft.com/office/officeart/2018/2/layout/IconVerticalSolidList"/>
    <dgm:cxn modelId="{048BE2A5-C62E-42D5-B58E-EFF25C39D3D4}" type="presOf" srcId="{1929A063-5F22-404F-9C8D-DEE886D7982F}" destId="{784FDD91-77DB-46E3-93A5-8990F9173095}" srcOrd="0" destOrd="1" presId="urn:microsoft.com/office/officeart/2018/2/layout/IconVerticalSolidList"/>
    <dgm:cxn modelId="{FDE257A7-E2E7-4D20-B55D-5A95DA95DB88}" type="presOf" srcId="{1E936423-D785-4E90-96A8-B7F288C36AEB}" destId="{537E622C-7E5B-4A09-964F-C79294B5A2F4}" srcOrd="0" destOrd="0" presId="urn:microsoft.com/office/officeart/2018/2/layout/IconVerticalSolidList"/>
    <dgm:cxn modelId="{A08016C5-6B99-4AB3-8E47-620B30719C8F}" type="presOf" srcId="{FFDBD98A-4809-4269-AE31-EDBFA4025060}" destId="{4EBF6030-6F26-4641-8ED4-5192C156188B}" srcOrd="0" destOrd="0" presId="urn:microsoft.com/office/officeart/2018/2/layout/IconVerticalSolidList"/>
    <dgm:cxn modelId="{F87D98CB-DDD9-48BF-81CA-3365C7B7916A}" srcId="{410C74B6-E21F-4B1A-913F-96F6226AE194}" destId="{6DBA9BA5-6305-42D1-BB33-E428D9A7F879}" srcOrd="2" destOrd="0" parTransId="{142EC8E6-C779-4DE8-BC9B-75A9D822836E}" sibTransId="{91A3FAA7-86FD-4BEA-9FAA-8C28F23F2209}"/>
    <dgm:cxn modelId="{E5736BDA-4E19-4A8E-8926-ADC35F00B1E9}" srcId="{410C74B6-E21F-4B1A-913F-96F6226AE194}" destId="{D604A45B-E09D-4304-88B3-2EC42E68099E}" srcOrd="0" destOrd="0" parTransId="{8428EF52-0987-4EDD-B0F1-B0D3DCBE6EC7}" sibTransId="{4EB911B4-827B-4D65-BBBC-0DED5E0D92F5}"/>
    <dgm:cxn modelId="{2BD4CBDB-B403-400D-B19C-807FD615A1C5}" srcId="{410C74B6-E21F-4B1A-913F-96F6226AE194}" destId="{D846D331-0EFE-488F-946F-39AC557F7A55}" srcOrd="4" destOrd="0" parTransId="{483BE39D-EF2A-4053-9563-6B26011D7E9A}" sibTransId="{2E0899F5-65AD-4681-8DF0-4A3F400BD2D3}"/>
    <dgm:cxn modelId="{67613BF0-D3C7-452B-831A-3A4D123B1C0C}" type="presOf" srcId="{D604A45B-E09D-4304-88B3-2EC42E68099E}" destId="{8BA5BB66-ED37-42F0-A869-266566328358}" srcOrd="0" destOrd="0" presId="urn:microsoft.com/office/officeart/2018/2/layout/IconVerticalSolidList"/>
    <dgm:cxn modelId="{5F243AF8-0A96-4895-AF3D-80E8D023CAB3}" srcId="{FFDBD98A-4809-4269-AE31-EDBFA4025060}" destId="{C0718F37-CF90-48D5-9381-CC2D89E0E95B}" srcOrd="0" destOrd="0" parTransId="{2856112F-9390-4008-A877-527978A31FEC}" sibTransId="{273FD248-5ED0-41CE-BA57-510884049AF5}"/>
    <dgm:cxn modelId="{F53599F8-C41D-480B-B20C-A4BE2132AB96}" type="presOf" srcId="{6DBA9BA5-6305-42D1-BB33-E428D9A7F879}" destId="{CD65D32D-AE69-4EC4-8EDA-1B060002AC6E}" srcOrd="0" destOrd="0" presId="urn:microsoft.com/office/officeart/2018/2/layout/IconVerticalSolidList"/>
    <dgm:cxn modelId="{34F61365-DE5D-4493-993F-9DBE4A3ACB29}" type="presParOf" srcId="{6F759762-A419-45C5-9B9F-9997EB2BB447}" destId="{BE1AE4E5-6795-4416-9463-FC18AEEC141A}" srcOrd="0" destOrd="0" presId="urn:microsoft.com/office/officeart/2018/2/layout/IconVerticalSolidList"/>
    <dgm:cxn modelId="{11A0254E-CEF3-4A78-86A4-2A469DBC0556}" type="presParOf" srcId="{BE1AE4E5-6795-4416-9463-FC18AEEC141A}" destId="{2AA2B501-5399-4933-9BEB-9086CA29E3AD}" srcOrd="0" destOrd="0" presId="urn:microsoft.com/office/officeart/2018/2/layout/IconVerticalSolidList"/>
    <dgm:cxn modelId="{2C03D9A8-D0D2-4B9D-979C-BD4036EF4A65}" type="presParOf" srcId="{BE1AE4E5-6795-4416-9463-FC18AEEC141A}" destId="{9545B7BC-D952-4C44-B7A0-E7BAB26537C5}" srcOrd="1" destOrd="0" presId="urn:microsoft.com/office/officeart/2018/2/layout/IconVerticalSolidList"/>
    <dgm:cxn modelId="{4FA83A34-D206-463E-858E-90B4B042D477}" type="presParOf" srcId="{BE1AE4E5-6795-4416-9463-FC18AEEC141A}" destId="{7CB4CB6C-F49E-442A-B4F7-433E0A428786}" srcOrd="2" destOrd="0" presId="urn:microsoft.com/office/officeart/2018/2/layout/IconVerticalSolidList"/>
    <dgm:cxn modelId="{79C08890-B786-47AC-A777-6225E121506E}" type="presParOf" srcId="{BE1AE4E5-6795-4416-9463-FC18AEEC141A}" destId="{8BA5BB66-ED37-42F0-A869-266566328358}" srcOrd="3" destOrd="0" presId="urn:microsoft.com/office/officeart/2018/2/layout/IconVerticalSolidList"/>
    <dgm:cxn modelId="{EE20981A-1690-47C2-A6DF-04291B2D47D3}" type="presParOf" srcId="{6F759762-A419-45C5-9B9F-9997EB2BB447}" destId="{1312A1A5-8B83-46AE-BE5D-7233875C780F}" srcOrd="1" destOrd="0" presId="urn:microsoft.com/office/officeart/2018/2/layout/IconVerticalSolidList"/>
    <dgm:cxn modelId="{28C5D8C0-02ED-4249-9680-C469BA435963}" type="presParOf" srcId="{6F759762-A419-45C5-9B9F-9997EB2BB447}" destId="{9F5684D3-A669-4F2B-A863-FA22851F27FE}" srcOrd="2" destOrd="0" presId="urn:microsoft.com/office/officeart/2018/2/layout/IconVerticalSolidList"/>
    <dgm:cxn modelId="{46EC02B7-43CA-4E7B-BD46-9AC9BCBEE929}" type="presParOf" srcId="{9F5684D3-A669-4F2B-A863-FA22851F27FE}" destId="{9030A0DF-DE48-4F05-83D0-24BE683FCFC7}" srcOrd="0" destOrd="0" presId="urn:microsoft.com/office/officeart/2018/2/layout/IconVerticalSolidList"/>
    <dgm:cxn modelId="{A961A865-DFBF-48CD-A629-A3FFF1DE8C44}" type="presParOf" srcId="{9F5684D3-A669-4F2B-A863-FA22851F27FE}" destId="{1E363603-187A-4545-B323-5F6F97D4D0A1}" srcOrd="1" destOrd="0" presId="urn:microsoft.com/office/officeart/2018/2/layout/IconVerticalSolidList"/>
    <dgm:cxn modelId="{AA2274A9-A50F-4452-8490-61B0994F5456}" type="presParOf" srcId="{9F5684D3-A669-4F2B-A863-FA22851F27FE}" destId="{3CE32982-B1F5-402B-BE88-28AC564A8258}" srcOrd="2" destOrd="0" presId="urn:microsoft.com/office/officeart/2018/2/layout/IconVerticalSolidList"/>
    <dgm:cxn modelId="{B5FD0E03-8675-451C-A5E9-DD1CC859A974}" type="presParOf" srcId="{9F5684D3-A669-4F2B-A863-FA22851F27FE}" destId="{D0C91E03-C2FD-4CBC-B785-C8CE6507008F}" srcOrd="3" destOrd="0" presId="urn:microsoft.com/office/officeart/2018/2/layout/IconVerticalSolidList"/>
    <dgm:cxn modelId="{F5087292-05F8-4442-B727-CA42CA2D3B40}" type="presParOf" srcId="{6F759762-A419-45C5-9B9F-9997EB2BB447}" destId="{AEACAA3A-77FA-4BEF-9764-ED13A030CB9F}" srcOrd="3" destOrd="0" presId="urn:microsoft.com/office/officeart/2018/2/layout/IconVerticalSolidList"/>
    <dgm:cxn modelId="{2166A684-AAAC-4DE0-A4C4-44783DC3550D}" type="presParOf" srcId="{6F759762-A419-45C5-9B9F-9997EB2BB447}" destId="{EFC9C524-1B0D-47FA-B7E1-4C7D2AF8E72D}" srcOrd="4" destOrd="0" presId="urn:microsoft.com/office/officeart/2018/2/layout/IconVerticalSolidList"/>
    <dgm:cxn modelId="{3422704E-21E9-432A-812E-E1FC2EF5ACDE}" type="presParOf" srcId="{EFC9C524-1B0D-47FA-B7E1-4C7D2AF8E72D}" destId="{95CCEB85-BDD9-4026-80A2-30A2CB904425}" srcOrd="0" destOrd="0" presId="urn:microsoft.com/office/officeart/2018/2/layout/IconVerticalSolidList"/>
    <dgm:cxn modelId="{AE60CED1-1C06-4CFA-B975-A08B21C69899}" type="presParOf" srcId="{EFC9C524-1B0D-47FA-B7E1-4C7D2AF8E72D}" destId="{FD6AA4C6-204D-4D5A-8B16-3C52642B3B52}" srcOrd="1" destOrd="0" presId="urn:microsoft.com/office/officeart/2018/2/layout/IconVerticalSolidList"/>
    <dgm:cxn modelId="{7E8DDC43-A76E-44C5-8C2C-E0BB90BF0FF2}" type="presParOf" srcId="{EFC9C524-1B0D-47FA-B7E1-4C7D2AF8E72D}" destId="{769277F4-E10D-4284-A5CE-FB0BAE8C7DB2}" srcOrd="2" destOrd="0" presId="urn:microsoft.com/office/officeart/2018/2/layout/IconVerticalSolidList"/>
    <dgm:cxn modelId="{D3F2276B-0CAE-4F6B-8FEC-23221F7B7820}" type="presParOf" srcId="{EFC9C524-1B0D-47FA-B7E1-4C7D2AF8E72D}" destId="{CD65D32D-AE69-4EC4-8EDA-1B060002AC6E}" srcOrd="3" destOrd="0" presId="urn:microsoft.com/office/officeart/2018/2/layout/IconVerticalSolidList"/>
    <dgm:cxn modelId="{AD435C3D-5CB7-44E4-B7A5-F3405001945E}" type="presParOf" srcId="{6F759762-A419-45C5-9B9F-9997EB2BB447}" destId="{D01F671E-2274-417B-8137-2EB911436B98}" srcOrd="5" destOrd="0" presId="urn:microsoft.com/office/officeart/2018/2/layout/IconVerticalSolidList"/>
    <dgm:cxn modelId="{D47BD98A-BA9D-4AD3-ABF9-4C6E662C1831}" type="presParOf" srcId="{6F759762-A419-45C5-9B9F-9997EB2BB447}" destId="{34DAFE04-3809-45AE-BF9D-2D817D7BE3A2}" srcOrd="6" destOrd="0" presId="urn:microsoft.com/office/officeart/2018/2/layout/IconVerticalSolidList"/>
    <dgm:cxn modelId="{12D99E47-61EE-447A-9BAB-56F13C2D451F}" type="presParOf" srcId="{34DAFE04-3809-45AE-BF9D-2D817D7BE3A2}" destId="{DDCAC81B-8654-4240-B2C1-058AD93906C2}" srcOrd="0" destOrd="0" presId="urn:microsoft.com/office/officeart/2018/2/layout/IconVerticalSolidList"/>
    <dgm:cxn modelId="{2A53A290-A798-4E9E-9BCB-E607BE43C215}" type="presParOf" srcId="{34DAFE04-3809-45AE-BF9D-2D817D7BE3A2}" destId="{6B113D7A-8F0E-4C26-9BB4-A96792EA0493}" srcOrd="1" destOrd="0" presId="urn:microsoft.com/office/officeart/2018/2/layout/IconVerticalSolidList"/>
    <dgm:cxn modelId="{11D1FEDE-1319-48C6-94A0-E1D2B9F6679B}" type="presParOf" srcId="{34DAFE04-3809-45AE-BF9D-2D817D7BE3A2}" destId="{DF3234A4-0075-42FF-9EF2-145F815D7141}" srcOrd="2" destOrd="0" presId="urn:microsoft.com/office/officeart/2018/2/layout/IconVerticalSolidList"/>
    <dgm:cxn modelId="{1B73E93C-E67D-4F61-9179-AEB349A0A79B}" type="presParOf" srcId="{34DAFE04-3809-45AE-BF9D-2D817D7BE3A2}" destId="{537E622C-7E5B-4A09-964F-C79294B5A2F4}" srcOrd="3" destOrd="0" presId="urn:microsoft.com/office/officeart/2018/2/layout/IconVerticalSolidList"/>
    <dgm:cxn modelId="{BE51B52E-755A-4316-826D-BD46092EC9F9}" type="presParOf" srcId="{6F759762-A419-45C5-9B9F-9997EB2BB447}" destId="{0DCE6542-80BE-4E33-8CC0-DF02BA6E42B3}" srcOrd="7" destOrd="0" presId="urn:microsoft.com/office/officeart/2018/2/layout/IconVerticalSolidList"/>
    <dgm:cxn modelId="{54AA6F62-114F-4569-8AB8-2BEA6B7DA2DE}" type="presParOf" srcId="{6F759762-A419-45C5-9B9F-9997EB2BB447}" destId="{4982DFF5-E4F7-445E-93C7-25E059E43B43}" srcOrd="8" destOrd="0" presId="urn:microsoft.com/office/officeart/2018/2/layout/IconVerticalSolidList"/>
    <dgm:cxn modelId="{988D92BE-9AF4-464C-B274-05C3D593C480}" type="presParOf" srcId="{4982DFF5-E4F7-445E-93C7-25E059E43B43}" destId="{7A947472-6974-4ACB-9899-CA097279B59E}" srcOrd="0" destOrd="0" presId="urn:microsoft.com/office/officeart/2018/2/layout/IconVerticalSolidList"/>
    <dgm:cxn modelId="{23729522-15C4-47B2-A041-493CE7017081}" type="presParOf" srcId="{4982DFF5-E4F7-445E-93C7-25E059E43B43}" destId="{FF3B888E-F55B-4F75-A915-754ACC49F719}" srcOrd="1" destOrd="0" presId="urn:microsoft.com/office/officeart/2018/2/layout/IconVerticalSolidList"/>
    <dgm:cxn modelId="{F686FC95-0686-4173-A42C-4E2E04D9CE52}" type="presParOf" srcId="{4982DFF5-E4F7-445E-93C7-25E059E43B43}" destId="{F60FF0D5-C395-4523-A162-DBB9CFC235C8}" srcOrd="2" destOrd="0" presId="urn:microsoft.com/office/officeart/2018/2/layout/IconVerticalSolidList"/>
    <dgm:cxn modelId="{F5506DFE-3433-4D48-AFFA-B86C638BCAAF}" type="presParOf" srcId="{4982DFF5-E4F7-445E-93C7-25E059E43B43}" destId="{829FD5BD-7ED4-4E24-A9FA-F97805486A18}" srcOrd="3" destOrd="0" presId="urn:microsoft.com/office/officeart/2018/2/layout/IconVerticalSolidList"/>
    <dgm:cxn modelId="{714B1415-77F5-4021-8CAC-40C1EC769E28}" type="presParOf" srcId="{6F759762-A419-45C5-9B9F-9997EB2BB447}" destId="{E1592B31-D3ED-49CE-AC35-F036FFC23888}" srcOrd="9" destOrd="0" presId="urn:microsoft.com/office/officeart/2018/2/layout/IconVerticalSolidList"/>
    <dgm:cxn modelId="{7835809B-B6E4-42D1-92FE-7615284F3B2A}" type="presParOf" srcId="{6F759762-A419-45C5-9B9F-9997EB2BB447}" destId="{9C1A3EA4-847D-4323-A14C-88DE4C67DF42}" srcOrd="10" destOrd="0" presId="urn:microsoft.com/office/officeart/2018/2/layout/IconVerticalSolidList"/>
    <dgm:cxn modelId="{A90EC654-1B6D-49E7-BA63-E3B4E20B4078}" type="presParOf" srcId="{9C1A3EA4-847D-4323-A14C-88DE4C67DF42}" destId="{A4EF9464-FAD5-4EB9-91CB-A576F4C4936D}" srcOrd="0" destOrd="0" presId="urn:microsoft.com/office/officeart/2018/2/layout/IconVerticalSolidList"/>
    <dgm:cxn modelId="{4498B666-DF01-43E4-B4CC-A24A9A4DFFC5}" type="presParOf" srcId="{9C1A3EA4-847D-4323-A14C-88DE4C67DF42}" destId="{F9BB6DE2-37F9-4B18-BE9D-85D1E7C2BC95}" srcOrd="1" destOrd="0" presId="urn:microsoft.com/office/officeart/2018/2/layout/IconVerticalSolidList"/>
    <dgm:cxn modelId="{3C9A6767-0BB4-48F2-B351-A2DDA1C4C1E0}" type="presParOf" srcId="{9C1A3EA4-847D-4323-A14C-88DE4C67DF42}" destId="{C0116312-1AC9-4DF5-A8B9-714300FF5399}" srcOrd="2" destOrd="0" presId="urn:microsoft.com/office/officeart/2018/2/layout/IconVerticalSolidList"/>
    <dgm:cxn modelId="{8B99E6B6-5AA5-46A6-9E6A-706150B206A9}" type="presParOf" srcId="{9C1A3EA4-847D-4323-A14C-88DE4C67DF42}" destId="{4EBF6030-6F26-4641-8ED4-5192C156188B}" srcOrd="3" destOrd="0" presId="urn:microsoft.com/office/officeart/2018/2/layout/IconVerticalSolidList"/>
    <dgm:cxn modelId="{41B2DC25-F852-4CDF-BCA4-66D1C4C8C27A}" type="presParOf" srcId="{9C1A3EA4-847D-4323-A14C-88DE4C67DF42}" destId="{784FDD91-77DB-46E3-93A5-8990F917309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B368D-8B70-4200-9786-CE0E6FAC3E61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CE6D7-9BC6-45AF-A719-78030AF24CF3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</a:t>
          </a:r>
          <a:r>
            <a:rPr lang="zh-CN" sz="2100" kern="1200" dirty="0"/>
            <a:t> </a:t>
          </a:r>
          <a:r>
            <a:rPr lang="en-US" sz="2100" kern="1200" dirty="0"/>
            <a:t>Unsupervised</a:t>
          </a:r>
          <a:r>
            <a:rPr lang="zh-CN" sz="2100" kern="1200" dirty="0"/>
            <a:t> </a:t>
          </a:r>
          <a:r>
            <a:rPr lang="en-US" sz="2100" kern="1200" dirty="0"/>
            <a:t>Learning</a:t>
          </a:r>
          <a:r>
            <a:rPr lang="zh-CN" sz="2100" kern="1200" dirty="0"/>
            <a:t> </a:t>
          </a:r>
          <a:r>
            <a:rPr lang="en-US" sz="2100" kern="1200" dirty="0"/>
            <a:t>and</a:t>
          </a:r>
          <a:r>
            <a:rPr lang="zh-CN" sz="2100" kern="1200" dirty="0"/>
            <a:t> </a:t>
          </a:r>
          <a:endParaRPr lang="en-US" altLang="zh-CN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K-means</a:t>
          </a:r>
        </a:p>
      </dsp:txBody>
      <dsp:txXfrm>
        <a:off x="559800" y="3022743"/>
        <a:ext cx="4320000" cy="720000"/>
      </dsp:txXfrm>
    </dsp:sp>
    <dsp:sp modelId="{BD6E8B9B-22DF-4669-889C-0E55331C4B36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8A709-51DE-4F87-9EAA-B44E3BE5644C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2.</a:t>
          </a:r>
          <a:r>
            <a:rPr lang="zh-CN" sz="2100" kern="1200"/>
            <a:t> </a:t>
          </a:r>
          <a:r>
            <a:rPr lang="en-US" sz="2100" kern="1200"/>
            <a:t>From</a:t>
          </a:r>
          <a:r>
            <a:rPr lang="zh-CN" sz="2100" kern="1200"/>
            <a:t> </a:t>
          </a:r>
          <a:r>
            <a:rPr lang="en-US" sz="2100" kern="1200"/>
            <a:t>Unsupervised</a:t>
          </a:r>
          <a:r>
            <a:rPr lang="zh-CN" sz="2100" kern="1200"/>
            <a:t> </a:t>
          </a:r>
          <a:r>
            <a:rPr lang="en-US" sz="2100" kern="1200"/>
            <a:t>Learning</a:t>
          </a:r>
          <a:r>
            <a:rPr lang="zh-CN" sz="2100" kern="1200"/>
            <a:t> </a:t>
          </a:r>
          <a:r>
            <a:rPr lang="en-US" sz="2100" kern="1200"/>
            <a:t>to</a:t>
          </a:r>
          <a:r>
            <a:rPr lang="zh-CN" sz="2100" kern="1200"/>
            <a:t> </a:t>
          </a:r>
          <a:r>
            <a:rPr lang="en-US" sz="2100" kern="1200"/>
            <a:t>Embedding,</a:t>
          </a:r>
          <a:r>
            <a:rPr lang="zh-CN" sz="2100" kern="1200"/>
            <a:t> </a:t>
          </a:r>
          <a:r>
            <a:rPr lang="en-US" sz="2100" kern="1200"/>
            <a:t>and</a:t>
          </a:r>
          <a:r>
            <a:rPr lang="zh-CN" sz="2100" kern="1200"/>
            <a:t> </a:t>
          </a:r>
          <a:r>
            <a:rPr lang="en-US" sz="2100" kern="1200"/>
            <a:t>Word2Vec</a:t>
          </a:r>
        </a:p>
      </dsp:txBody>
      <dsp:txXfrm>
        <a:off x="5635800" y="3022743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BE11C-026A-4E93-851D-DCA5AE850400}">
      <dsp:nvSpPr>
        <dsp:cNvPr id="0" name=""/>
        <dsp:cNvSpPr/>
      </dsp:nvSpPr>
      <dsp:spPr>
        <a:xfrm>
          <a:off x="762194" y="1008062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AA0EB-6BCD-429F-BB00-01A2141C30E7}">
      <dsp:nvSpPr>
        <dsp:cNvPr id="0" name=""/>
        <dsp:cNvSpPr/>
      </dsp:nvSpPr>
      <dsp:spPr>
        <a:xfrm>
          <a:off x="8092" y="1920585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Review</a:t>
          </a:r>
          <a:r>
            <a:rPr lang="zh-CN" sz="1400" kern="1200"/>
            <a:t>：</a:t>
          </a:r>
          <a:endParaRPr lang="en-US" sz="1400" kern="1200"/>
        </a:p>
      </dsp:txBody>
      <dsp:txXfrm>
        <a:off x="8092" y="1920585"/>
        <a:ext cx="2320312" cy="565576"/>
      </dsp:txXfrm>
    </dsp:sp>
    <dsp:sp modelId="{C9C744AF-9CCE-4CF0-B545-0A306A3EC834}">
      <dsp:nvSpPr>
        <dsp:cNvPr id="0" name=""/>
        <dsp:cNvSpPr/>
      </dsp:nvSpPr>
      <dsp:spPr>
        <a:xfrm>
          <a:off x="8092" y="2532866"/>
          <a:ext cx="2320312" cy="810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Neural</a:t>
          </a:r>
          <a:r>
            <a:rPr lang="zh-CN" sz="1100" kern="1200"/>
            <a:t> </a:t>
          </a:r>
          <a:r>
            <a:rPr lang="en-US" sz="1100" kern="1200"/>
            <a:t>Networks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Backpropagation</a:t>
          </a:r>
          <a:r>
            <a:rPr lang="zh-CN" sz="1100" kern="1200"/>
            <a:t> 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Graph</a:t>
          </a:r>
          <a:r>
            <a:rPr lang="zh-CN" sz="1100" kern="1200"/>
            <a:t> </a:t>
          </a:r>
          <a:r>
            <a:rPr lang="en-US" sz="1100" kern="1200"/>
            <a:t>Computing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Gradient</a:t>
          </a:r>
          <a:r>
            <a:rPr lang="zh-CN" sz="1100" kern="1200"/>
            <a:t> </a:t>
          </a:r>
          <a:r>
            <a:rPr lang="en-US" sz="1100" kern="1200"/>
            <a:t>Descent</a:t>
          </a:r>
        </a:p>
      </dsp:txBody>
      <dsp:txXfrm>
        <a:off x="8092" y="2532866"/>
        <a:ext cx="2320312" cy="810409"/>
      </dsp:txXfrm>
    </dsp:sp>
    <dsp:sp modelId="{72496871-986D-4E76-8463-639DED96C432}">
      <dsp:nvSpPr>
        <dsp:cNvPr id="0" name=""/>
        <dsp:cNvSpPr/>
      </dsp:nvSpPr>
      <dsp:spPr>
        <a:xfrm>
          <a:off x="3488561" y="986512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A3C70-1EC6-4EDD-B8EA-49AE39B6CB61}">
      <dsp:nvSpPr>
        <dsp:cNvPr id="0" name=""/>
        <dsp:cNvSpPr/>
      </dsp:nvSpPr>
      <dsp:spPr>
        <a:xfrm>
          <a:off x="2734460" y="1900888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Word</a:t>
          </a:r>
          <a:r>
            <a:rPr lang="zh-CN" sz="1400" kern="1200"/>
            <a:t> </a:t>
          </a:r>
          <a:r>
            <a:rPr lang="en-US" sz="1400" kern="1200"/>
            <a:t>Embedding</a:t>
          </a:r>
          <a:r>
            <a:rPr lang="ja-JP" sz="1400" kern="1200"/>
            <a:t>与词向量</a:t>
          </a:r>
          <a:endParaRPr lang="en-US" sz="1400" kern="1200"/>
        </a:p>
      </dsp:txBody>
      <dsp:txXfrm>
        <a:off x="2734460" y="1900888"/>
        <a:ext cx="2320312" cy="565576"/>
      </dsp:txXfrm>
    </dsp:sp>
    <dsp:sp modelId="{38D07307-1A2B-436F-997C-97080074BB13}">
      <dsp:nvSpPr>
        <dsp:cNvPr id="0" name=""/>
        <dsp:cNvSpPr/>
      </dsp:nvSpPr>
      <dsp:spPr>
        <a:xfrm>
          <a:off x="2734460" y="2514031"/>
          <a:ext cx="2320312" cy="85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词向量的原理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哈弗曼树与</a:t>
          </a:r>
          <a:r>
            <a:rPr lang="en-US" sz="1100" kern="1200"/>
            <a:t>Negative</a:t>
          </a:r>
          <a:r>
            <a:rPr lang="zh-CN" sz="1100" kern="1200"/>
            <a:t> </a:t>
          </a:r>
          <a:r>
            <a:rPr lang="en-US" sz="1100" kern="1200"/>
            <a:t>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Glove,</a:t>
          </a:r>
          <a:r>
            <a:rPr lang="zh-CN" sz="1100" kern="1200"/>
            <a:t> </a:t>
          </a:r>
          <a:r>
            <a:rPr lang="en-US" sz="1100" kern="1200"/>
            <a:t>CoVe,</a:t>
          </a:r>
          <a:r>
            <a:rPr lang="zh-CN" sz="1100" kern="1200"/>
            <a:t> </a:t>
          </a:r>
          <a:r>
            <a:rPr lang="en-US" sz="1100" kern="1200"/>
            <a:t>EMLO</a:t>
          </a:r>
          <a:r>
            <a:rPr lang="ja-JP" sz="1100" kern="1200"/>
            <a:t>等高级词向量方式</a:t>
          </a:r>
          <a:endParaRPr lang="en-US" sz="1100" kern="1200"/>
        </a:p>
      </dsp:txBody>
      <dsp:txXfrm>
        <a:off x="2734460" y="2514031"/>
        <a:ext cx="2320312" cy="850794"/>
      </dsp:txXfrm>
    </dsp:sp>
    <dsp:sp modelId="{D7A8AEE6-88F9-4BFC-9255-39E7D280A6CC}">
      <dsp:nvSpPr>
        <dsp:cNvPr id="0" name=""/>
        <dsp:cNvSpPr/>
      </dsp:nvSpPr>
      <dsp:spPr>
        <a:xfrm>
          <a:off x="6214928" y="986512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5237E-9DA0-4C65-B3AD-6AAC27DFD534}">
      <dsp:nvSpPr>
        <dsp:cNvPr id="0" name=""/>
        <dsp:cNvSpPr/>
      </dsp:nvSpPr>
      <dsp:spPr>
        <a:xfrm>
          <a:off x="5460827" y="1900888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sz="1400" kern="1200"/>
            <a:t>句子向量</a:t>
          </a:r>
          <a:endParaRPr lang="en-US" sz="1400" kern="1200"/>
        </a:p>
      </dsp:txBody>
      <dsp:txXfrm>
        <a:off x="5460827" y="1900888"/>
        <a:ext cx="2320312" cy="565576"/>
      </dsp:txXfrm>
    </dsp:sp>
    <dsp:sp modelId="{5BC15C00-9542-4ED8-8F01-5ECA0AFA82DD}">
      <dsp:nvSpPr>
        <dsp:cNvPr id="0" name=""/>
        <dsp:cNvSpPr/>
      </dsp:nvSpPr>
      <dsp:spPr>
        <a:xfrm>
          <a:off x="5460827" y="2514031"/>
          <a:ext cx="2320312" cy="85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句子向量的使用背景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句子向量的构建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利用词向量找到隐藏词汇</a:t>
          </a:r>
          <a:r>
            <a:rPr lang="zh-CN" sz="1100" kern="1200"/>
            <a:t>、</a:t>
          </a:r>
          <a:r>
            <a:rPr lang="ja-JP" sz="1100" kern="1200"/>
            <a:t>新词汇</a:t>
          </a:r>
          <a:endParaRPr lang="en-US" sz="1100" kern="1200"/>
        </a:p>
      </dsp:txBody>
      <dsp:txXfrm>
        <a:off x="5460827" y="2514031"/>
        <a:ext cx="2320312" cy="850794"/>
      </dsp:txXfrm>
    </dsp:sp>
    <dsp:sp modelId="{84190C85-250D-49CF-A67E-186A0DA590A0}">
      <dsp:nvSpPr>
        <dsp:cNvPr id="0" name=""/>
        <dsp:cNvSpPr/>
      </dsp:nvSpPr>
      <dsp:spPr>
        <a:xfrm>
          <a:off x="8941296" y="986512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167A1-DB25-4D74-A97B-B5D1639A8E53}">
      <dsp:nvSpPr>
        <dsp:cNvPr id="0" name=""/>
        <dsp:cNvSpPr/>
      </dsp:nvSpPr>
      <dsp:spPr>
        <a:xfrm>
          <a:off x="8187194" y="1900888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sz="1400" kern="1200"/>
            <a:t>项目</a:t>
          </a:r>
          <a:r>
            <a:rPr lang="en-US" sz="1400" kern="1200"/>
            <a:t>1</a:t>
          </a:r>
          <a:r>
            <a:rPr lang="ja-JP" sz="1400" kern="1200"/>
            <a:t>简介</a:t>
          </a:r>
          <a:r>
            <a:rPr lang="zh-CN" sz="1400" kern="1200"/>
            <a:t>：</a:t>
          </a:r>
          <a:r>
            <a:rPr lang="ja-JP" sz="1400" kern="1200"/>
            <a:t>非监督式文本摘要模型</a:t>
          </a:r>
          <a:endParaRPr lang="en-US" sz="1400" kern="1200"/>
        </a:p>
      </dsp:txBody>
      <dsp:txXfrm>
        <a:off x="8187194" y="1900888"/>
        <a:ext cx="2320312" cy="565576"/>
      </dsp:txXfrm>
    </dsp:sp>
    <dsp:sp modelId="{9E82B322-134B-4985-86DE-A670D1ED4CBE}">
      <dsp:nvSpPr>
        <dsp:cNvPr id="0" name=""/>
        <dsp:cNvSpPr/>
      </dsp:nvSpPr>
      <dsp:spPr>
        <a:xfrm>
          <a:off x="8187194" y="2514031"/>
          <a:ext cx="2320312" cy="85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1A64F-9CE2-744F-8E0F-F3895DE0DBD2}">
      <dsp:nvSpPr>
        <dsp:cNvPr id="0" name=""/>
        <dsp:cNvSpPr/>
      </dsp:nvSpPr>
      <dsp:spPr>
        <a:xfrm>
          <a:off x="0" y="295362"/>
          <a:ext cx="6513603" cy="2034630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S1: Mexico wishes to guarantee citizen’s safety. S2: Mexico wishes to avoid more violence. </a:t>
          </a:r>
        </a:p>
      </dsp:txBody>
      <dsp:txXfrm>
        <a:off x="99322" y="394684"/>
        <a:ext cx="6314959" cy="1835986"/>
      </dsp:txXfrm>
    </dsp:sp>
    <dsp:sp modelId="{8CB1EB7E-F327-384F-B1CC-DDA12B113F25}">
      <dsp:nvSpPr>
        <dsp:cNvPr id="0" name=""/>
        <dsp:cNvSpPr/>
      </dsp:nvSpPr>
      <dsp:spPr>
        <a:xfrm>
          <a:off x="0" y="2329993"/>
          <a:ext cx="6513603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Score: 4 (/5)</a:t>
          </a:r>
        </a:p>
      </dsp:txBody>
      <dsp:txXfrm>
        <a:off x="0" y="2329993"/>
        <a:ext cx="6513603" cy="612720"/>
      </dsp:txXfrm>
    </dsp:sp>
    <dsp:sp modelId="{B15B3113-764C-A74C-A0B0-1DF6C9BAC703}">
      <dsp:nvSpPr>
        <dsp:cNvPr id="0" name=""/>
        <dsp:cNvSpPr/>
      </dsp:nvSpPr>
      <dsp:spPr>
        <a:xfrm>
          <a:off x="0" y="2942713"/>
          <a:ext cx="6513603" cy="2034630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S1: Iranians Vote in Presidential Election. S2: Keita Wins Mali Presidential Election. </a:t>
          </a:r>
        </a:p>
      </dsp:txBody>
      <dsp:txXfrm>
        <a:off x="99322" y="3042035"/>
        <a:ext cx="6314959" cy="1835986"/>
      </dsp:txXfrm>
    </dsp:sp>
    <dsp:sp modelId="{9CF635E8-9708-9142-B9C6-9DE433424DF5}">
      <dsp:nvSpPr>
        <dsp:cNvPr id="0" name=""/>
        <dsp:cNvSpPr/>
      </dsp:nvSpPr>
      <dsp:spPr>
        <a:xfrm>
          <a:off x="0" y="4977343"/>
          <a:ext cx="6513603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Score: 0.4 (/5)</a:t>
          </a:r>
        </a:p>
      </dsp:txBody>
      <dsp:txXfrm>
        <a:off x="0" y="4977343"/>
        <a:ext cx="6513603" cy="6127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300D7-88BC-F949-9D2A-9B39161159AE}">
      <dsp:nvSpPr>
        <dsp:cNvPr id="0" name=""/>
        <dsp:cNvSpPr/>
      </dsp:nvSpPr>
      <dsp:spPr>
        <a:xfrm>
          <a:off x="65465" y="310"/>
          <a:ext cx="4153867" cy="4153867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Use as features for sentence classification (e.g., sentiment analysis): </a:t>
          </a:r>
        </a:p>
      </dsp:txBody>
      <dsp:txXfrm>
        <a:off x="673785" y="608630"/>
        <a:ext cx="2937227" cy="2937227"/>
      </dsp:txXfrm>
    </dsp:sp>
    <dsp:sp modelId="{BCAF79DF-C7C1-0A40-A6B2-30F7C548A7D1}">
      <dsp:nvSpPr>
        <dsp:cNvPr id="0" name=""/>
        <dsp:cNvSpPr/>
      </dsp:nvSpPr>
      <dsp:spPr>
        <a:xfrm rot="5400000">
          <a:off x="4562027" y="1526856"/>
          <a:ext cx="1453853" cy="1100774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4BDCB-8090-214E-B454-CE1D04B7A2C9}">
      <dsp:nvSpPr>
        <dsp:cNvPr id="0" name=""/>
        <dsp:cNvSpPr/>
      </dsp:nvSpPr>
      <dsp:spPr>
        <a:xfrm>
          <a:off x="6296266" y="310"/>
          <a:ext cx="4153867" cy="415386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Natural language processing is fun.</a:t>
          </a:r>
          <a:r>
            <a:rPr lang="zh-CN" sz="3500" kern="1200"/>
            <a:t> </a:t>
          </a:r>
          <a:r>
            <a:rPr lang="en-US" sz="3500" kern="1200"/>
            <a:t>=&gt;</a:t>
          </a:r>
          <a:r>
            <a:rPr lang="zh-CN" sz="3500" kern="1200"/>
            <a:t> 😄</a:t>
          </a:r>
          <a:endParaRPr lang="en-US" sz="3500" kern="1200"/>
        </a:p>
      </dsp:txBody>
      <dsp:txXfrm>
        <a:off x="6904586" y="608630"/>
        <a:ext cx="2937227" cy="2937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2B501-5399-4933-9BEB-9086CA29E3AD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5B7BC-D952-4C44-B7A0-E7BAB26537C5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5BB66-ED37-42F0-A869-266566328358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900" kern="1200"/>
            <a:t>核心技术</a:t>
          </a:r>
          <a:endParaRPr lang="en-US" sz="1900" kern="1200"/>
        </a:p>
      </dsp:txBody>
      <dsp:txXfrm>
        <a:off x="937002" y="1903"/>
        <a:ext cx="5576601" cy="811257"/>
      </dsp:txXfrm>
    </dsp:sp>
    <dsp:sp modelId="{9030A0DF-DE48-4F05-83D0-24BE683FCFC7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63603-187A-4545-B323-5F6F97D4D0A1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91E03-C2FD-4CBC-B785-C8CE6507008F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1.</a:t>
          </a:r>
          <a:r>
            <a:rPr lang="zh-CN" sz="1900" kern="1200"/>
            <a:t> </a:t>
          </a:r>
          <a:r>
            <a:rPr lang="ja-JP" sz="1900" kern="1200"/>
            <a:t>词向量的构建</a:t>
          </a:r>
          <a:endParaRPr lang="en-US" sz="1900" kern="1200"/>
        </a:p>
      </dsp:txBody>
      <dsp:txXfrm>
        <a:off x="937002" y="1015975"/>
        <a:ext cx="5576601" cy="811257"/>
      </dsp:txXfrm>
    </dsp:sp>
    <dsp:sp modelId="{95CCEB85-BDD9-4026-80A2-30A2CB904425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AA4C6-204D-4D5A-8B16-3C52642B3B52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5D32D-AE69-4EC4-8EDA-1B060002AC6E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2.</a:t>
          </a:r>
          <a:r>
            <a:rPr lang="zh-CN" sz="1900" kern="1200"/>
            <a:t> </a:t>
          </a:r>
          <a:r>
            <a:rPr lang="ja-JP" sz="1900" kern="1200"/>
            <a:t>句子向量的构建</a:t>
          </a:r>
          <a:endParaRPr lang="en-US" sz="1900" kern="1200"/>
        </a:p>
      </dsp:txBody>
      <dsp:txXfrm>
        <a:off x="937002" y="2030048"/>
        <a:ext cx="5576601" cy="811257"/>
      </dsp:txXfrm>
    </dsp:sp>
    <dsp:sp modelId="{DDCAC81B-8654-4240-B2C1-058AD93906C2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13D7A-8F0E-4C26-9BB4-A96792EA0493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E622C-7E5B-4A09-964F-C79294B5A2F4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</a:t>
          </a:r>
          <a:r>
            <a:rPr lang="zh-CN" sz="1900" kern="1200"/>
            <a:t> </a:t>
          </a:r>
          <a:r>
            <a:rPr lang="en-US" sz="1900" kern="1200"/>
            <a:t>KNN</a:t>
          </a:r>
          <a:r>
            <a:rPr lang="ja-JP" sz="1900" kern="1200"/>
            <a:t>平滑方法</a:t>
          </a:r>
          <a:endParaRPr lang="en-US" sz="1900" kern="1200"/>
        </a:p>
      </dsp:txBody>
      <dsp:txXfrm>
        <a:off x="937002" y="3044120"/>
        <a:ext cx="5576601" cy="811257"/>
      </dsp:txXfrm>
    </dsp:sp>
    <dsp:sp modelId="{7A947472-6974-4ACB-9899-CA097279B59E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B888E-F55B-4F75-A915-754ACC49F719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FD5BD-7ED4-4E24-A9FA-F97805486A18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4.</a:t>
          </a:r>
          <a:r>
            <a:rPr lang="zh-CN" sz="1900" kern="1200"/>
            <a:t> </a:t>
          </a:r>
          <a:r>
            <a:rPr lang="ja-JP" sz="1900" kern="1200"/>
            <a:t>数学建模方法</a:t>
          </a:r>
          <a:endParaRPr lang="en-US" sz="1900" kern="1200"/>
        </a:p>
      </dsp:txBody>
      <dsp:txXfrm>
        <a:off x="937002" y="4058192"/>
        <a:ext cx="5576601" cy="811257"/>
      </dsp:txXfrm>
    </dsp:sp>
    <dsp:sp modelId="{A4EF9464-FAD5-4EB9-91CB-A576F4C4936D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B6DE2-37F9-4B18-BE9D-85D1E7C2BC9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6030-6F26-4641-8ED4-5192C156188B}">
      <dsp:nvSpPr>
        <dsp:cNvPr id="0" name=""/>
        <dsp:cNvSpPr/>
      </dsp:nvSpPr>
      <dsp:spPr>
        <a:xfrm>
          <a:off x="937002" y="5072264"/>
          <a:ext cx="293112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900" kern="1200"/>
            <a:t>项目指导书</a:t>
          </a:r>
          <a:r>
            <a:rPr lang="zh-CN" sz="1900" kern="1200"/>
            <a:t>：</a:t>
          </a:r>
          <a:endParaRPr lang="en-US" sz="1900" kern="1200"/>
        </a:p>
      </dsp:txBody>
      <dsp:txXfrm>
        <a:off x="937002" y="5072264"/>
        <a:ext cx="2931121" cy="811257"/>
      </dsp:txXfrm>
    </dsp:sp>
    <dsp:sp modelId="{784FDD91-77DB-46E3-93A5-8990F9173095}">
      <dsp:nvSpPr>
        <dsp:cNvPr id="0" name=""/>
        <dsp:cNvSpPr/>
      </dsp:nvSpPr>
      <dsp:spPr>
        <a:xfrm>
          <a:off x="3868124" y="5072264"/>
          <a:ext cx="2645479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500" kern="1200"/>
            <a:t>周二</a:t>
          </a:r>
          <a:r>
            <a:rPr lang="en-US" sz="1500" kern="1200" dirty="0"/>
            <a:t>(20</a:t>
          </a:r>
          <a:r>
            <a:rPr lang="en-US" altLang="zh-CN" sz="1500" kern="1200" dirty="0"/>
            <a:t>20</a:t>
          </a:r>
          <a:r>
            <a:rPr lang="en-US" sz="1500" kern="1200" dirty="0"/>
            <a:t>.</a:t>
          </a:r>
          <a:r>
            <a:rPr lang="en-US" altLang="zh-CN" sz="1500" kern="1200" dirty="0"/>
            <a:t>02</a:t>
          </a:r>
          <a:r>
            <a:rPr lang="en-US" sz="1500" kern="1200" dirty="0"/>
            <a:t>.</a:t>
          </a:r>
          <a:r>
            <a:rPr lang="en-US" altLang="zh-CN" sz="1500" kern="1200" dirty="0"/>
            <a:t>11</a:t>
          </a:r>
          <a:r>
            <a:rPr lang="en-US" sz="1500" kern="1200" dirty="0"/>
            <a:t>)</a:t>
          </a:r>
          <a:r>
            <a:rPr lang="ja-JP" sz="1500" kern="1200"/>
            <a:t>发布</a:t>
          </a:r>
          <a:endParaRPr lang="en-US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Deadline:</a:t>
          </a:r>
          <a:r>
            <a:rPr lang="zh-CN" sz="1500" kern="1200" dirty="0"/>
            <a:t> </a:t>
          </a:r>
          <a:r>
            <a:rPr lang="en-US" sz="1500" kern="1200" dirty="0"/>
            <a:t>20</a:t>
          </a:r>
          <a:r>
            <a:rPr lang="en-US" altLang="zh-CN" sz="1500" kern="1200" dirty="0"/>
            <a:t>20</a:t>
          </a:r>
          <a:r>
            <a:rPr lang="en-US" sz="1500" kern="1200" dirty="0"/>
            <a:t>.</a:t>
          </a:r>
          <a:r>
            <a:rPr lang="en-US" altLang="zh-CN" sz="1500" kern="1200" dirty="0"/>
            <a:t>03</a:t>
          </a:r>
          <a:r>
            <a:rPr lang="en-US" sz="1500" kern="1200" dirty="0"/>
            <a:t>.</a:t>
          </a:r>
          <a:r>
            <a:rPr lang="en-US" altLang="zh-CN" sz="1500" kern="1200" dirty="0"/>
            <a:t>11</a:t>
          </a:r>
          <a:endParaRPr lang="en-US" sz="1500" kern="1200" dirty="0"/>
        </a:p>
      </dsp:txBody>
      <dsp:txXfrm>
        <a:off x="3868124" y="5072264"/>
        <a:ext cx="2645479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F7A2-F58E-F347-B632-DEABAA15F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40410-87F0-F643-8B8D-4E56B7ABF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56179-4F7F-9345-AF39-8F4DAAE3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75A9D-C43E-BB44-B49D-2BBC652B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13A55-F965-5347-BC28-0ED18E49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B8F8-844B-4946-8F95-D1B49569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062F4-9DD3-9043-840A-AD839B11E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D3391-4518-654D-B62F-51DAF7D1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0EDC1-69DB-6D40-89F2-D4EF28B7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22E03-C577-ED4D-9AB2-14E51296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3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761D0-2B81-414D-831F-2EE6EBE94D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15922-D37F-B24B-84C2-D831E190C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28F84-51B9-B441-A49C-67CE4ADC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F1A0-A026-3C48-97BF-3AB66385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0DFDC-40BE-8E41-987D-EB675E50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C69F-1E34-DD4B-9981-B9E28539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50D17-16C0-BC40-9311-9C89B8429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6800E-D3F9-144F-A68E-6904D016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93404-8882-CA4D-9D4F-BB8FE3375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F899C-FD83-C040-97C6-443C83D7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0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DE9C-259E-D944-8534-1B820ADF6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42187-EA8B-8844-87FD-492043DE4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2BD23-E2B3-164E-B6BC-DCC5A646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A1D9A-2D98-FC47-A60B-DAA93664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556D-2C0B-B74D-ADFF-094E62E9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8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4A9C-2A11-F645-9D2F-C3BDD66F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C5F0-0A31-E54A-BA94-704AD3106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C113A-2018-F74C-ADA9-B67D510FF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D0E5A-E130-1143-A319-9143160D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B83A7-7E2C-0B4F-9679-316B25087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E33C1-9435-E14E-938E-2FA86BBB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0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92F5-9DA2-5C47-8B3E-87D80C05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C0C1D-FF1E-FD47-B9DB-348074528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2E4F9-8BCF-DA42-8B55-1C1DEAAC8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38BDA-AFA3-1B47-950C-71C9A7D2A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F3986-B743-6F4A-85CA-CE3AA92A5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70499-9323-3C4D-8D9E-737ECAB7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A80F8-CF15-2C43-9A5E-F17B4E59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36230A-01DE-EB4C-B7F2-D0E58E0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F5C0-8E2C-0C40-ACA4-406E9669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D9C74-795D-7945-A4A0-299FD0E9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DAACA-1D41-7742-BFCE-0DB567D2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F5F89-8ED4-5244-8DD7-A66D387C7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4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A2EA4-B0B2-214A-94CB-AA3EDD9F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5EE78-FE9B-554B-BDC2-A987E7EF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4BE54-A6B6-1B4C-8C16-A87ADDC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AA4A-D305-7347-8130-A76E6AC2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4AF4A-A9AF-9E4B-A95C-CC0AEC8F3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74627-4B09-5741-BB94-DF96671D5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704AA-87BE-A744-8F8D-63A7DAAC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DA7BD-D992-DC45-ACD4-4C0787AE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317E5-E996-F748-889F-5DEE4706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7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309C-32F6-6040-AEAF-8A9780F5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7B8497-A5C5-7848-BAAF-1859CA4F7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8A94A-A71A-9847-AE13-289C9868C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6EDD7-5FAE-D74F-82C2-28070EAD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664B2-0614-5143-9B6F-9C0230031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75307-6B13-5949-BF20-F5E4DC8A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16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664DE5-521F-8D4E-8F3C-1C8398B5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95F7-8BD2-764F-B1FC-6E298CE8A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0EF77-7633-334B-88C9-0902759E7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5391E-1517-2142-A428-C01DE1A7BA82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6BFC7-AF66-0D40-A7E9-2BE8C9810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49245-722D-EB4B-B356-01E160AA1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E231E-62D0-E740-9179-48D2AA7ED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1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kiwand.com/en/Principal_component_analysi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review.net/pdf?id=SyK00v5xx" TargetMode="Externa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6186-4D56-B94D-93FD-228836928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120" y="1122363"/>
            <a:ext cx="3200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>
                <a:solidFill>
                  <a:srgbClr val="C00000"/>
                </a:solidFill>
              </a:rPr>
              <a:t>Artificial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Intelligence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For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NLP</a:t>
            </a:r>
            <a:r>
              <a:rPr lang="zh-CN" altLang="en-US" sz="3600" dirty="0">
                <a:solidFill>
                  <a:srgbClr val="C00000"/>
                </a:solidFill>
              </a:rPr>
              <a:t>  </a:t>
            </a:r>
            <a:br>
              <a:rPr lang="en-US" altLang="zh-CN" sz="3600" dirty="0">
                <a:solidFill>
                  <a:srgbClr val="C00000"/>
                </a:solidFill>
              </a:rPr>
            </a:br>
            <a:r>
              <a:rPr lang="en-US" altLang="zh-CN" sz="3600" dirty="0">
                <a:solidFill>
                  <a:srgbClr val="C00000"/>
                </a:solidFill>
              </a:rPr>
              <a:t>Lesson-05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ADDD-4635-6445-971D-E6AD760A1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120" y="4728311"/>
            <a:ext cx="3200400" cy="1655762"/>
          </a:xfrm>
        </p:spPr>
        <p:txBody>
          <a:bodyPr>
            <a:normAutofit/>
          </a:bodyPr>
          <a:lstStyle/>
          <a:p>
            <a:pPr algn="l"/>
            <a:r>
              <a:rPr lang="zh-CN" altLang="en-US" sz="1600" dirty="0"/>
              <a:t>人工智能与自然语言处理课程组 </a:t>
            </a:r>
            <a:endParaRPr lang="en-US" altLang="zh-CN" sz="1600" dirty="0"/>
          </a:p>
          <a:p>
            <a:pPr algn="l"/>
            <a:r>
              <a:rPr lang="en-US" altLang="zh-CN" sz="1800" dirty="0"/>
              <a:t>2020.</a:t>
            </a:r>
            <a:r>
              <a:rPr lang="zh-CN" altLang="en-US" sz="1800" dirty="0"/>
              <a:t> </a:t>
            </a:r>
            <a:r>
              <a:rPr lang="en-US" altLang="zh-CN" sz="1800" dirty="0"/>
              <a:t>02.</a:t>
            </a:r>
            <a:r>
              <a:rPr lang="zh-CN" altLang="en-US" sz="1800" dirty="0"/>
              <a:t> </a:t>
            </a:r>
            <a:r>
              <a:rPr lang="en-US" altLang="zh-CN" sz="1800" dirty="0"/>
              <a:t>09</a:t>
            </a:r>
            <a:endParaRPr lang="en-US" sz="1800" dirty="0"/>
          </a:p>
          <a:p>
            <a:pPr algn="l"/>
            <a:endParaRPr lang="en-US" altLang="zh-CN" sz="1800" dirty="0"/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48A6BA1-6BD2-384C-9A26-ADAAAB75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3" r="3" b="18588"/>
          <a:stretch/>
        </p:blipFill>
        <p:spPr>
          <a:xfrm>
            <a:off x="4657343" y="-1"/>
            <a:ext cx="2829214" cy="2183054"/>
          </a:xfrm>
          <a:prstGeom prst="rect">
            <a:avLst/>
          </a:prstGeom>
        </p:spPr>
      </p:pic>
      <p:pic>
        <p:nvPicPr>
          <p:cNvPr id="12" name="Picture 11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2E130D29-70C3-5B4D-84AA-548287BFD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2" r="4" b="3401"/>
          <a:stretch/>
        </p:blipFill>
        <p:spPr>
          <a:xfrm>
            <a:off x="4657343" y="2274491"/>
            <a:ext cx="2825496" cy="2241463"/>
          </a:xfrm>
          <a:prstGeom prst="rect">
            <a:avLst/>
          </a:prstGeom>
        </p:spPr>
      </p:pic>
      <p:pic>
        <p:nvPicPr>
          <p:cNvPr id="8" name="Picture 7" descr="A picture containing object, indoor, person, table&#10;&#10;Description automatically generated">
            <a:extLst>
              <a:ext uri="{FF2B5EF4-FFF2-40B4-BE49-F238E27FC236}">
                <a16:creationId xmlns:a16="http://schemas.microsoft.com/office/drawing/2014/main" id="{AAB1C1B1-66CA-DB4E-B792-3B0092739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289" b="2"/>
          <a:stretch/>
        </p:blipFill>
        <p:spPr>
          <a:xfrm>
            <a:off x="7570565" y="10"/>
            <a:ext cx="4614002" cy="3383270"/>
          </a:xfrm>
          <a:prstGeom prst="rect">
            <a:avLst/>
          </a:prstGeom>
        </p:spPr>
      </p:pic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DF54C0-386D-2049-BBCB-327254FFE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8"/>
          <a:stretch/>
        </p:blipFill>
        <p:spPr>
          <a:xfrm>
            <a:off x="5553307" y="4728311"/>
            <a:ext cx="2128770" cy="1840377"/>
          </a:xfrm>
          <a:prstGeom prst="rect">
            <a:avLst/>
          </a:prstGeom>
        </p:spPr>
      </p:pic>
      <p:pic>
        <p:nvPicPr>
          <p:cNvPr id="10" name="Picture 9" descr="A sign above a store&#10;&#10;Description automatically generated">
            <a:extLst>
              <a:ext uri="{FF2B5EF4-FFF2-40B4-BE49-F238E27FC236}">
                <a16:creationId xmlns:a16="http://schemas.microsoft.com/office/drawing/2014/main" id="{A358A870-609A-A549-A981-88108BCC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23" b="7906"/>
          <a:stretch/>
        </p:blipFill>
        <p:spPr>
          <a:xfrm>
            <a:off x="7570565" y="3474720"/>
            <a:ext cx="4614002" cy="3383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20D2A3-4F90-6748-BEE4-665B24500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300" y="4674948"/>
            <a:ext cx="1470144" cy="184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1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FE36D4-C500-3E49-9874-228B89360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22223" b="1"/>
          <a:stretch/>
        </p:blipFill>
        <p:spPr>
          <a:xfrm>
            <a:off x="20" y="-98844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BA86CF-642D-FF47-97C2-0F07F045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12028-2488-B548-AED7-66F6D6BA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>
            <a:norm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</a:rPr>
              <a:t>1.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en-US" altLang="zh-CN" sz="4000" dirty="0">
                <a:solidFill>
                  <a:srgbClr val="FFFFFF"/>
                </a:solidFill>
              </a:rPr>
              <a:t>Commodity,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en-US" altLang="zh-CN" sz="4000" dirty="0">
                <a:solidFill>
                  <a:srgbClr val="FFFFFF"/>
                </a:solidFill>
              </a:rPr>
              <a:t>upright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ja-JP" altLang="en-US" sz="4000">
                <a:solidFill>
                  <a:srgbClr val="FFFFFF"/>
                </a:solidFill>
              </a:rPr>
              <a:t>只在部分情况下正确</a:t>
            </a:r>
            <a:endParaRPr lang="en-US" altLang="ja-JP" sz="4000" dirty="0">
              <a:solidFill>
                <a:srgbClr val="FFFFFF"/>
              </a:solidFill>
            </a:endParaRPr>
          </a:p>
          <a:p>
            <a:r>
              <a:rPr lang="en-US" altLang="zh-CN" sz="4000" dirty="0">
                <a:solidFill>
                  <a:srgbClr val="FFFFFF"/>
                </a:solidFill>
              </a:rPr>
              <a:t>2.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ja-JP" altLang="en-US" sz="4000">
                <a:solidFill>
                  <a:srgbClr val="FFFFFF"/>
                </a:solidFill>
              </a:rPr>
              <a:t>需要大量的人力成本</a:t>
            </a:r>
            <a:endParaRPr lang="en-US" altLang="ja-JP" sz="4000" dirty="0">
              <a:solidFill>
                <a:srgbClr val="FFFFFF"/>
              </a:solidFill>
            </a:endParaRPr>
          </a:p>
          <a:p>
            <a:r>
              <a:rPr lang="en-US" altLang="zh-CN" sz="4000" dirty="0">
                <a:solidFill>
                  <a:srgbClr val="FFFFFF"/>
                </a:solidFill>
              </a:rPr>
              <a:t>3.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r>
              <a:rPr lang="ja-JP" altLang="en-US" sz="4000">
                <a:solidFill>
                  <a:srgbClr val="FFFFFF"/>
                </a:solidFill>
              </a:rPr>
              <a:t>并不能使用数学的方式计算单词之间的相似性</a:t>
            </a:r>
            <a:r>
              <a:rPr lang="zh-CN" altLang="en-US" sz="4000" dirty="0">
                <a:solidFill>
                  <a:srgbClr val="FFFFFF"/>
                </a:solidFill>
              </a:rPr>
              <a:t> 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36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Numerical</a:t>
            </a:r>
            <a:endParaRPr dirty="0"/>
          </a:p>
        </p:txBody>
      </p:sp>
      <p:grpSp>
        <p:nvGrpSpPr>
          <p:cNvPr id="346" name="Content Placeholder 2"/>
          <p:cNvGrpSpPr/>
          <p:nvPr/>
        </p:nvGrpSpPr>
        <p:grpSpPr>
          <a:xfrm>
            <a:off x="838200" y="1439885"/>
            <a:ext cx="10515600" cy="4411616"/>
            <a:chOff x="0" y="-279400"/>
            <a:chExt cx="10515600" cy="4411615"/>
          </a:xfrm>
        </p:grpSpPr>
        <p:grpSp>
          <p:nvGrpSpPr>
            <p:cNvPr id="336" name="Group"/>
            <p:cNvGrpSpPr/>
            <p:nvPr/>
          </p:nvGrpSpPr>
          <p:grpSpPr>
            <a:xfrm>
              <a:off x="0" y="398520"/>
              <a:ext cx="10515600" cy="1148175"/>
              <a:chOff x="0" y="0"/>
              <a:chExt cx="10515600" cy="1148174"/>
            </a:xfrm>
          </p:grpSpPr>
          <p:sp>
            <p:nvSpPr>
              <p:cNvPr id="334" name="Rectangle"/>
              <p:cNvSpPr/>
              <p:nvPr/>
            </p:nvSpPr>
            <p:spPr>
              <a:xfrm>
                <a:off x="0" y="0"/>
                <a:ext cx="10515600" cy="1148175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  <a:endParaRPr/>
              </a:p>
            </p:txBody>
          </p:sp>
          <p:sp>
            <p:nvSpPr>
              <p:cNvPr id="335" name="The only could be computing is number for computers."/>
              <p:cNvSpPr txBox="1"/>
              <p:nvPr/>
            </p:nvSpPr>
            <p:spPr>
              <a:xfrm>
                <a:off x="0" y="0"/>
                <a:ext cx="10515600" cy="7777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92023" tIns="192023" rIns="192023" bIns="192023" numCol="1" anchor="t">
                <a:spAutoFit/>
              </a:bodyPr>
              <a:lstStyle/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rPr dirty="0"/>
                  <a:t>The only could be computing is number for computers. </a:t>
                </a:r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525780" y="-279400"/>
              <a:ext cx="7360920" cy="797041"/>
              <a:chOff x="0" y="0"/>
              <a:chExt cx="7360919" cy="797040"/>
            </a:xfrm>
          </p:grpSpPr>
          <p:sp>
            <p:nvSpPr>
              <p:cNvPr id="337" name="Rounded Rectangle"/>
              <p:cNvSpPr/>
              <p:nvPr/>
            </p:nvSpPr>
            <p:spPr>
              <a:xfrm>
                <a:off x="0" y="0"/>
                <a:ext cx="7360920" cy="797041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Why do we need to represent words and text?"/>
              <p:cNvSpPr txBox="1"/>
              <p:nvPr/>
            </p:nvSpPr>
            <p:spPr>
              <a:xfrm>
                <a:off x="38907" y="201670"/>
                <a:ext cx="7283106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/>
                  <a:t>Why do we need to represent words and text? </a:t>
                </a:r>
              </a:p>
            </p:txBody>
          </p:sp>
        </p:grpSp>
        <p:grpSp>
          <p:nvGrpSpPr>
            <p:cNvPr id="342" name="Group"/>
            <p:cNvGrpSpPr/>
            <p:nvPr/>
          </p:nvGrpSpPr>
          <p:grpSpPr>
            <a:xfrm>
              <a:off x="0" y="2091014"/>
              <a:ext cx="10515600" cy="2041202"/>
              <a:chOff x="0" y="0"/>
              <a:chExt cx="10515600" cy="2041200"/>
            </a:xfrm>
          </p:grpSpPr>
          <p:sp>
            <p:nvSpPr>
              <p:cNvPr id="340" name="Rectangle"/>
              <p:cNvSpPr/>
              <p:nvPr/>
            </p:nvSpPr>
            <p:spPr>
              <a:xfrm>
                <a:off x="0" y="-1"/>
                <a:ext cx="10515600" cy="2041202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  <a:endParaRPr/>
              </a:p>
            </p:txBody>
          </p:sp>
          <p:sp>
            <p:nvSpPr>
              <p:cNvPr id="341" name="ASCII: a, b, c : 97, 98, ‘abc’: 979899…"/>
              <p:cNvSpPr txBox="1"/>
              <p:nvPr/>
            </p:nvSpPr>
            <p:spPr>
              <a:xfrm>
                <a:off x="0" y="0"/>
                <a:ext cx="10515600" cy="16098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92023" tIns="192023" rIns="192023" bIns="192023" numCol="1" anchor="t">
                <a:spAutoFit/>
              </a:bodyPr>
              <a:lstStyle/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t>ASCII: a, b, c : 97, 98, ‘abc’: 979899</a:t>
                </a:r>
                <a:endParaRPr sz="2400"/>
              </a:p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t>Unicode: </a:t>
                </a:r>
                <a:endParaRPr sz="2400"/>
              </a:p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t>etc: UTF-8</a:t>
                </a:r>
              </a:p>
            </p:txBody>
          </p:sp>
        </p:grpSp>
        <p:grpSp>
          <p:nvGrpSpPr>
            <p:cNvPr id="345" name="Group"/>
            <p:cNvGrpSpPr/>
            <p:nvPr/>
          </p:nvGrpSpPr>
          <p:grpSpPr>
            <a:xfrm>
              <a:off x="525780" y="1489295"/>
              <a:ext cx="7360920" cy="797041"/>
              <a:chOff x="0" y="0"/>
              <a:chExt cx="7360919" cy="797040"/>
            </a:xfrm>
          </p:grpSpPr>
          <p:sp>
            <p:nvSpPr>
              <p:cNvPr id="343" name="Rounded Rectangle"/>
              <p:cNvSpPr/>
              <p:nvPr/>
            </p:nvSpPr>
            <p:spPr>
              <a:xfrm>
                <a:off x="0" y="0"/>
                <a:ext cx="7360920" cy="797041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How to represent words?"/>
              <p:cNvSpPr txBox="1"/>
              <p:nvPr/>
            </p:nvSpPr>
            <p:spPr>
              <a:xfrm>
                <a:off x="38907" y="201669"/>
                <a:ext cx="7283106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How to represent words?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876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"/>
          <p:cNvSpPr txBox="1">
            <a:spLocks noGrp="1"/>
          </p:cNvSpPr>
          <p:nvPr>
            <p:ph type="title"/>
          </p:nvPr>
        </p:nvSpPr>
        <p:spPr>
          <a:xfrm>
            <a:off x="6094105" y="802955"/>
            <a:ext cx="4977977" cy="1454051"/>
          </a:xfrm>
          <a:prstGeom prst="rect">
            <a:avLst/>
          </a:prstGeom>
        </p:spPr>
        <p:txBody>
          <a:bodyPr/>
          <a:lstStyle>
            <a:lvl1pPr defTabSz="886968">
              <a:defRPr sz="3977"/>
            </a:lvl1pPr>
          </a:lstStyle>
          <a:p>
            <a:r>
              <a:t>Why do not represent words as numbers?</a:t>
            </a:r>
          </a:p>
        </p:txBody>
      </p:sp>
      <p:pic>
        <p:nvPicPr>
          <p:cNvPr id="349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0573" y="2421682"/>
            <a:ext cx="4977579" cy="3639290"/>
          </a:xfrm>
          <a:prstGeom prst="rect">
            <a:avLst/>
          </a:prstGeom>
        </p:spPr>
        <p:txBody>
          <a:bodyPr anchor="ctr"/>
          <a:lstStyle/>
          <a:p>
            <a:pPr marL="217170" indent="-217170" defTabSz="868680">
              <a:lnSpc>
                <a:spcPct val="200000"/>
              </a:lnSpc>
              <a:spcBef>
                <a:spcPts val="900"/>
              </a:spcBef>
              <a:defRPr sz="1900"/>
            </a:pPr>
            <a:r>
              <a:rPr dirty="0"/>
              <a:t>‘</a:t>
            </a:r>
            <a:r>
              <a:rPr dirty="0" err="1"/>
              <a:t>你今天真好看</a:t>
            </a:r>
            <a:r>
              <a:rPr dirty="0"/>
              <a:t>’: \u12412, \u32121, \u5542,\u189301 =&gt; [12412, 32121, 5542, 189301]</a:t>
            </a:r>
          </a:p>
          <a:p>
            <a:pPr marL="217170" indent="-217170" defTabSz="868680">
              <a:lnSpc>
                <a:spcPct val="200000"/>
              </a:lnSpc>
              <a:spcBef>
                <a:spcPts val="900"/>
              </a:spcBef>
              <a:defRPr sz="1900"/>
            </a:pPr>
            <a:r>
              <a:rPr dirty="0"/>
              <a:t>Is words numeric or categorical? </a:t>
            </a:r>
          </a:p>
          <a:p>
            <a:pPr marL="217170" indent="-217170" defTabSz="868680">
              <a:lnSpc>
                <a:spcPct val="200000"/>
              </a:lnSpc>
              <a:spcBef>
                <a:spcPts val="900"/>
              </a:spcBef>
              <a:defRPr sz="1900"/>
            </a:pPr>
            <a:r>
              <a:rPr dirty="0"/>
              <a:t>How can we represent it as one-hot? </a:t>
            </a:r>
          </a:p>
        </p:txBody>
      </p:sp>
    </p:spTree>
    <p:extLst>
      <p:ext uri="{BB962C8B-B14F-4D97-AF65-F5344CB8AC3E}">
        <p14:creationId xmlns:p14="http://schemas.microsoft.com/office/powerpoint/2010/main" val="86897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1"/>
          <p:cNvSpPr txBox="1">
            <a:spLocks noGrp="1"/>
          </p:cNvSpPr>
          <p:nvPr>
            <p:ph type="title"/>
          </p:nvPr>
        </p:nvSpPr>
        <p:spPr>
          <a:xfrm>
            <a:off x="1239931" y="2459132"/>
            <a:ext cx="1939738" cy="1939737"/>
          </a:xfrm>
          <a:prstGeom prst="rect">
            <a:avLst/>
          </a:prstGeom>
          <a:solidFill>
            <a:srgbClr val="262626"/>
          </a:solidFill>
          <a:ln w="174625">
            <a:solidFill>
              <a:srgbClr val="262626"/>
            </a:solidFill>
            <a:round/>
          </a:ln>
        </p:spPr>
        <p:txBody>
          <a:bodyPr/>
          <a:lstStyle>
            <a:lvl1pPr algn="ctr">
              <a:defRPr sz="2600">
                <a:solidFill>
                  <a:srgbClr val="FFFFFF"/>
                </a:solidFill>
              </a:defRPr>
            </a:lvl1pPr>
          </a:lstStyle>
          <a:p>
            <a:r>
              <a:t>If we treat we words as mere categorical</a:t>
            </a:r>
          </a:p>
        </p:txBody>
      </p:sp>
      <p:grpSp>
        <p:nvGrpSpPr>
          <p:cNvPr id="366" name="Content Placeholder 2"/>
          <p:cNvGrpSpPr/>
          <p:nvPr/>
        </p:nvGrpSpPr>
        <p:grpSpPr>
          <a:xfrm>
            <a:off x="4038600" y="1167199"/>
            <a:ext cx="7315200" cy="4636153"/>
            <a:chOff x="0" y="0"/>
            <a:chExt cx="7315200" cy="4636151"/>
          </a:xfrm>
        </p:grpSpPr>
        <p:sp>
          <p:nvSpPr>
            <p:cNvPr id="356" name="Line"/>
            <p:cNvSpPr/>
            <p:nvPr/>
          </p:nvSpPr>
          <p:spPr>
            <a:xfrm>
              <a:off x="0" y="0"/>
              <a:ext cx="7315200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7" name="[0, 0, 0, 1]"/>
            <p:cNvSpPr txBox="1"/>
            <p:nvPr/>
          </p:nvSpPr>
          <p:spPr>
            <a:xfrm>
              <a:off x="0" y="0"/>
              <a:ext cx="7315200" cy="640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[0, 0, 0, 1]</a:t>
              </a:r>
            </a:p>
          </p:txBody>
        </p:sp>
        <p:sp>
          <p:nvSpPr>
            <p:cNvPr id="358" name="Line"/>
            <p:cNvSpPr/>
            <p:nvPr/>
          </p:nvSpPr>
          <p:spPr>
            <a:xfrm>
              <a:off x="0" y="904719"/>
              <a:ext cx="7315200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[0, 1, 0, 0]"/>
            <p:cNvSpPr txBox="1"/>
            <p:nvPr/>
          </p:nvSpPr>
          <p:spPr>
            <a:xfrm>
              <a:off x="0" y="904719"/>
              <a:ext cx="7315200" cy="640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[0, 1, 0, 0]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0" y="1809440"/>
              <a:ext cx="7315200" cy="1"/>
            </a:xfrm>
            <a:prstGeom prst="line">
              <a:avLst/>
            </a:prstGeom>
            <a:solidFill>
              <a:schemeClr val="accent4"/>
            </a:solidFill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[1, 0, 0, 0]"/>
            <p:cNvSpPr txBox="1"/>
            <p:nvPr/>
          </p:nvSpPr>
          <p:spPr>
            <a:xfrm>
              <a:off x="0" y="1809440"/>
              <a:ext cx="7315200" cy="640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[1, 0, 0, 0]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0" y="2714161"/>
              <a:ext cx="7315200" cy="1"/>
            </a:xfrm>
            <a:prstGeom prst="line">
              <a:avLst/>
            </a:prstGeom>
            <a:solidFill>
              <a:schemeClr val="accent5"/>
            </a:soli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[0, 0, 1, 0]"/>
            <p:cNvSpPr txBox="1"/>
            <p:nvPr/>
          </p:nvSpPr>
          <p:spPr>
            <a:xfrm>
              <a:off x="0" y="2714161"/>
              <a:ext cx="7315200" cy="640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[0, 0, 1, 0]</a:t>
              </a:r>
            </a:p>
          </p:txBody>
        </p:sp>
        <p:sp>
          <p:nvSpPr>
            <p:cNvPr id="364" name="Line"/>
            <p:cNvSpPr/>
            <p:nvPr/>
          </p:nvSpPr>
          <p:spPr>
            <a:xfrm>
              <a:off x="0" y="3618881"/>
              <a:ext cx="7315200" cy="1"/>
            </a:xfrm>
            <a:prstGeom prst="line">
              <a:avLst/>
            </a:prstGeom>
            <a:solidFill>
              <a:schemeClr val="accent6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Cannot keep similarity: (v1 + v2) · v3 == v1 · v3"/>
            <p:cNvSpPr txBox="1"/>
            <p:nvPr/>
          </p:nvSpPr>
          <p:spPr>
            <a:xfrm>
              <a:off x="0" y="3618881"/>
              <a:ext cx="7315200" cy="101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Cannot keep similarity: (v1 + v2) · v3 == v1 · v3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04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2011679" y="2048950"/>
            <a:ext cx="3669161" cy="27600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dirty="0"/>
              <a:t>Question</a:t>
            </a:r>
          </a:p>
        </p:txBody>
      </p:sp>
      <p:sp>
        <p:nvSpPr>
          <p:cNvPr id="36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0573" y="801866"/>
            <a:ext cx="5306086" cy="5230634"/>
          </a:xfrm>
          <a:prstGeom prst="rect">
            <a:avLst/>
          </a:prstGeom>
        </p:spPr>
        <p:txBody>
          <a:bodyPr anchor="ctr"/>
          <a:lstStyle/>
          <a:p>
            <a:pPr>
              <a:defRPr sz="2400"/>
            </a:pPr>
            <a:r>
              <a:rPr dirty="0"/>
              <a:t>The problem of representing words as one-hot.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A. Cannot represent the relation of ‘similar' words and some ‘not similar words’;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B. The are space consuming;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C. It’s difficult to get the values;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D. If we add new words, we need to re-calculate all the words;</a:t>
            </a:r>
          </a:p>
        </p:txBody>
      </p:sp>
    </p:spTree>
    <p:extLst>
      <p:ext uri="{BB962C8B-B14F-4D97-AF65-F5344CB8AC3E}">
        <p14:creationId xmlns:p14="http://schemas.microsoft.com/office/powerpoint/2010/main" val="408840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1179226" y="826679"/>
            <a:ext cx="9833548" cy="1325564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rgbClr val="FF2600"/>
                </a:solidFill>
              </a:defRPr>
            </a:lvl1pPr>
          </a:lstStyle>
          <a:p>
            <a:r>
              <a:t>Some more dense vectors</a:t>
            </a:r>
          </a:p>
        </p:txBody>
      </p:sp>
      <p:sp>
        <p:nvSpPr>
          <p:cNvPr id="37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79226" y="3092969"/>
            <a:ext cx="9833548" cy="2693977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dirty="0"/>
              <a:t>1. </a:t>
            </a:r>
            <a:r>
              <a:rPr dirty="0"/>
              <a:t>If we do PCA of this of this one-hot matrix; 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What is PCA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How do we get PCA: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https://www.wikiwand.com/en/Principal_component_analysis</a:t>
            </a:r>
          </a:p>
          <a:p>
            <a:pPr>
              <a:defRPr sz="2000"/>
            </a:pPr>
            <a:r>
              <a:rPr lang="en-US" dirty="0"/>
              <a:t>2. If we do SVD of this one-hot matrix;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en-US" dirty="0"/>
              <a:t>What is SVD</a:t>
            </a:r>
            <a:endParaRPr lang="en-US" sz="2400"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en-US" dirty="0"/>
              <a:t>How do we get SVD: </a:t>
            </a:r>
            <a:r>
              <a:rPr lang="en-US" i="1" dirty="0"/>
              <a:t>https://</a:t>
            </a:r>
            <a:r>
              <a:rPr lang="en-US" i="1" dirty="0" err="1"/>
              <a:t>www.wikiwand.com</a:t>
            </a:r>
            <a:r>
              <a:rPr lang="en-US" i="1" dirty="0"/>
              <a:t>/</a:t>
            </a:r>
            <a:r>
              <a:rPr lang="en-US" i="1" dirty="0" err="1"/>
              <a:t>en</a:t>
            </a:r>
            <a:r>
              <a:rPr lang="en-US" i="1" dirty="0"/>
              <a:t>/Singular-</a:t>
            </a:r>
            <a:r>
              <a:rPr lang="en-US" i="1" dirty="0" err="1"/>
              <a:t>value_decomposition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9888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4C49-9986-0B48-9452-9C86CBF6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709" y="4511427"/>
            <a:ext cx="3648456" cy="17190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/>
              <a:t>SVD</a:t>
            </a:r>
          </a:p>
        </p:txBody>
      </p:sp>
      <p:pic>
        <p:nvPicPr>
          <p:cNvPr id="3074" name="Picture 2" descr="page22image32132144">
            <a:extLst>
              <a:ext uri="{FF2B5EF4-FFF2-40B4-BE49-F238E27FC236}">
                <a16:creationId xmlns:a16="http://schemas.microsoft.com/office/drawing/2014/main" id="{3D08CAF0-46D0-6042-909A-689560C84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87" y="578727"/>
            <a:ext cx="5267414" cy="35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page21image32141920">
            <a:extLst>
              <a:ext uri="{FF2B5EF4-FFF2-40B4-BE49-F238E27FC236}">
                <a16:creationId xmlns:a16="http://schemas.microsoft.com/office/drawing/2014/main" id="{1176C49A-2C9F-794D-B926-BBDA6464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0496" y="756501"/>
            <a:ext cx="5267415" cy="31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34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itle 1"/>
          <p:cNvSpPr txBox="1">
            <a:spLocks noGrp="1"/>
          </p:cNvSpPr>
          <p:nvPr>
            <p:ph type="title"/>
          </p:nvPr>
        </p:nvSpPr>
        <p:spPr>
          <a:xfrm>
            <a:off x="640079" y="2053640"/>
            <a:ext cx="3669161" cy="27600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Question</a:t>
            </a:r>
          </a:p>
        </p:txBody>
      </p:sp>
      <p:sp>
        <p:nvSpPr>
          <p:cNvPr id="37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0573" y="801866"/>
            <a:ext cx="5306086" cy="5230634"/>
          </a:xfrm>
          <a:prstGeom prst="rect">
            <a:avLst/>
          </a:prstGeom>
        </p:spPr>
        <p:txBody>
          <a:bodyPr anchor="ctr"/>
          <a:lstStyle/>
          <a:p>
            <a:pPr>
              <a:defRPr sz="2400"/>
            </a:pPr>
            <a:r>
              <a:rPr dirty="0"/>
              <a:t>Problems SVD: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A. When adding new words, need recalculate all the words;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B. It’s computing consuming.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C. This algorithm it’s hard to implement.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D. Cannot Solving Polyseme(</a:t>
            </a:r>
            <a:r>
              <a:rPr dirty="0" err="1"/>
              <a:t>多义词</a:t>
            </a:r>
            <a:r>
              <a:rPr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7593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itle 1"/>
          <p:cNvSpPr txBox="1">
            <a:spLocks noGrp="1"/>
          </p:cNvSpPr>
          <p:nvPr>
            <p:ph type="title"/>
          </p:nvPr>
        </p:nvSpPr>
        <p:spPr>
          <a:xfrm>
            <a:off x="870203" y="606563"/>
            <a:ext cx="10451594" cy="1325564"/>
          </a:xfrm>
          <a:prstGeom prst="rect">
            <a:avLst/>
          </a:prstGeom>
        </p:spPr>
        <p:txBody>
          <a:bodyPr/>
          <a:lstStyle/>
          <a:p>
            <a:r>
              <a:t>What features do our vectors need ?</a:t>
            </a:r>
          </a:p>
        </p:txBody>
      </p:sp>
      <p:grpSp>
        <p:nvGrpSpPr>
          <p:cNvPr id="390" name="Content Placeholder 2"/>
          <p:cNvGrpSpPr/>
          <p:nvPr/>
        </p:nvGrpSpPr>
        <p:grpSpPr>
          <a:xfrm>
            <a:off x="1430281" y="3009433"/>
            <a:ext cx="9331436" cy="2335558"/>
            <a:chOff x="0" y="0"/>
            <a:chExt cx="9331434" cy="2335556"/>
          </a:xfrm>
        </p:grpSpPr>
        <p:sp>
          <p:nvSpPr>
            <p:cNvPr id="378" name="Shape"/>
            <p:cNvSpPr/>
            <p:nvPr/>
          </p:nvSpPr>
          <p:spPr>
            <a:xfrm>
              <a:off x="402129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79" name="Square"/>
            <p:cNvSpPr/>
            <p:nvPr/>
          </p:nvSpPr>
          <p:spPr>
            <a:xfrm>
              <a:off x="670214" y="268084"/>
              <a:ext cx="721769" cy="72177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0" name="1. Space Economical"/>
            <p:cNvSpPr txBox="1"/>
            <p:nvPr/>
          </p:nvSpPr>
          <p:spPr>
            <a:xfrm>
              <a:off x="0" y="1649756"/>
              <a:ext cx="20621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22350">
                <a:spcBef>
                  <a:spcPts val="900"/>
                </a:spcBef>
                <a:defRPr sz="2300" cap="all"/>
              </a:lvl1pPr>
            </a:lstStyle>
            <a:p>
              <a:r>
                <a:t>1. Space Economical</a:t>
              </a:r>
            </a:p>
          </p:txBody>
        </p:sp>
        <p:sp>
          <p:nvSpPr>
            <p:cNvPr id="381" name="Shape"/>
            <p:cNvSpPr/>
            <p:nvPr/>
          </p:nvSpPr>
          <p:spPr>
            <a:xfrm>
              <a:off x="2825207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2" name="Square"/>
            <p:cNvSpPr/>
            <p:nvPr/>
          </p:nvSpPr>
          <p:spPr>
            <a:xfrm>
              <a:off x="3093293" y="268084"/>
              <a:ext cx="721769" cy="72177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3" name="2. Adaptively Update"/>
            <p:cNvSpPr txBox="1"/>
            <p:nvPr/>
          </p:nvSpPr>
          <p:spPr>
            <a:xfrm>
              <a:off x="2423080" y="1649756"/>
              <a:ext cx="20621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22350">
                <a:spcBef>
                  <a:spcPts val="900"/>
                </a:spcBef>
                <a:defRPr sz="2300" cap="all"/>
              </a:lvl1pPr>
            </a:lstStyle>
            <a:p>
              <a:r>
                <a:t>2. Adaptively Update </a:t>
              </a:r>
            </a:p>
          </p:txBody>
        </p:sp>
        <p:sp>
          <p:nvSpPr>
            <p:cNvPr id="384" name="Shape"/>
            <p:cNvSpPr/>
            <p:nvPr/>
          </p:nvSpPr>
          <p:spPr>
            <a:xfrm>
              <a:off x="5248288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5" name="Square"/>
            <p:cNvSpPr/>
            <p:nvPr/>
          </p:nvSpPr>
          <p:spPr>
            <a:xfrm>
              <a:off x="5516372" y="268084"/>
              <a:ext cx="721769" cy="721770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6" name="3. Semantic Similarity"/>
            <p:cNvSpPr txBox="1"/>
            <p:nvPr/>
          </p:nvSpPr>
          <p:spPr>
            <a:xfrm>
              <a:off x="4846160" y="1649756"/>
              <a:ext cx="20621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22350">
                <a:spcBef>
                  <a:spcPts val="900"/>
                </a:spcBef>
                <a:defRPr sz="2300" cap="all"/>
              </a:lvl1pPr>
            </a:lstStyle>
            <a:p>
              <a:r>
                <a:t>3. Semantic Similarity</a:t>
              </a:r>
            </a:p>
          </p:txBody>
        </p:sp>
        <p:sp>
          <p:nvSpPr>
            <p:cNvPr id="387" name="Shape"/>
            <p:cNvSpPr/>
            <p:nvPr/>
          </p:nvSpPr>
          <p:spPr>
            <a:xfrm>
              <a:off x="7671367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8" name="Square"/>
            <p:cNvSpPr/>
            <p:nvPr/>
          </p:nvSpPr>
          <p:spPr>
            <a:xfrm>
              <a:off x="7939453" y="268084"/>
              <a:ext cx="721769" cy="721770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9" name="But how?"/>
            <p:cNvSpPr txBox="1"/>
            <p:nvPr/>
          </p:nvSpPr>
          <p:spPr>
            <a:xfrm>
              <a:off x="7269239" y="1649756"/>
              <a:ext cx="206219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 defTabSz="1022350">
                <a:spcBef>
                  <a:spcPts val="900"/>
                </a:spcBef>
                <a:defRPr sz="2300" cap="all"/>
              </a:pPr>
              <a:r>
                <a:t>But how?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3959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Content Placeholder 2"/>
          <p:cNvGrpSpPr/>
          <p:nvPr/>
        </p:nvGrpSpPr>
        <p:grpSpPr>
          <a:xfrm>
            <a:off x="1036320" y="2154834"/>
            <a:ext cx="10119361" cy="3329286"/>
            <a:chOff x="0" y="-250922"/>
            <a:chExt cx="10119360" cy="3329284"/>
          </a:xfrm>
        </p:grpSpPr>
        <p:sp>
          <p:nvSpPr>
            <p:cNvPr id="393" name="Rectangle"/>
            <p:cNvSpPr/>
            <p:nvPr/>
          </p:nvSpPr>
          <p:spPr>
            <a:xfrm>
              <a:off x="0" y="250920"/>
              <a:ext cx="10119360" cy="4284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396" name="Group"/>
            <p:cNvGrpSpPr/>
            <p:nvPr/>
          </p:nvGrpSpPr>
          <p:grpSpPr>
            <a:xfrm>
              <a:off x="505968" y="-250922"/>
              <a:ext cx="7083554" cy="501842"/>
              <a:chOff x="0" y="0"/>
              <a:chExt cx="7083553" cy="501841"/>
            </a:xfrm>
          </p:grpSpPr>
          <p:sp>
            <p:nvSpPr>
              <p:cNvPr id="394" name="Rounded Rectangle"/>
              <p:cNvSpPr/>
              <p:nvPr/>
            </p:nvSpPr>
            <p:spPr>
              <a:xfrm>
                <a:off x="0" y="0"/>
                <a:ext cx="7083553" cy="50184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F18C54"/>
                  </a:gs>
                  <a:gs pos="50000">
                    <a:srgbClr val="F67B28"/>
                  </a:gs>
                  <a:gs pos="100000">
                    <a:srgbClr val="E46B1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5" name="“You shall know a word by the company it keeps”"/>
              <p:cNvSpPr txBox="1"/>
              <p:nvPr/>
            </p:nvSpPr>
            <p:spPr>
              <a:xfrm>
                <a:off x="24498" y="133196"/>
                <a:ext cx="7034556" cy="235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/>
                  <a:t>“You shall know a word by the company it keeps”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J.R.Firth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1957</a:t>
                </a:r>
                <a:endParaRPr dirty="0"/>
              </a:p>
            </p:txBody>
          </p:sp>
        </p:grpSp>
        <p:sp>
          <p:nvSpPr>
            <p:cNvPr id="397" name="Rectangle"/>
            <p:cNvSpPr/>
            <p:nvPr/>
          </p:nvSpPr>
          <p:spPr>
            <a:xfrm>
              <a:off x="0" y="1022040"/>
              <a:ext cx="10119360" cy="4284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635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400" name="Group"/>
            <p:cNvGrpSpPr/>
            <p:nvPr/>
          </p:nvGrpSpPr>
          <p:grpSpPr>
            <a:xfrm>
              <a:off x="505968" y="529819"/>
              <a:ext cx="7083553" cy="501841"/>
              <a:chOff x="0" y="0"/>
              <a:chExt cx="7083552" cy="501840"/>
            </a:xfrm>
          </p:grpSpPr>
          <p:sp>
            <p:nvSpPr>
              <p:cNvPr id="398" name="Rounded Rectangle"/>
              <p:cNvSpPr/>
              <p:nvPr/>
            </p:nvSpPr>
            <p:spPr>
              <a:xfrm>
                <a:off x="0" y="0"/>
                <a:ext cx="7083553" cy="50184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B8F81"/>
                  </a:gs>
                  <a:gs pos="50000">
                    <a:srgbClr val="C97E6B"/>
                  </a:gs>
                  <a:gs pos="100000">
                    <a:srgbClr val="B66D5A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1100"/>
                  </a:spcBef>
                  <a:defRPr sz="1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9" name="“每天早上我都要去门口那家早餐店吃___”"/>
              <p:cNvSpPr txBox="1"/>
              <p:nvPr/>
            </p:nvSpPr>
            <p:spPr>
              <a:xfrm>
                <a:off x="24498" y="98520"/>
                <a:ext cx="7034556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</a:defRPr>
                </a:pPr>
                <a:r>
                  <a:t>“每天早上我都要去门口那家早餐店吃</a:t>
                </a:r>
                <a:r>
                  <a:rPr b="1"/>
                  <a:t>___</a:t>
                </a:r>
                <a:r>
                  <a:t>”</a:t>
                </a:r>
              </a:p>
            </p:txBody>
          </p:sp>
        </p:grpSp>
        <p:grpSp>
          <p:nvGrpSpPr>
            <p:cNvPr id="403" name="Group"/>
            <p:cNvGrpSpPr/>
            <p:nvPr/>
          </p:nvGrpSpPr>
          <p:grpSpPr>
            <a:xfrm>
              <a:off x="0" y="1793161"/>
              <a:ext cx="10119360" cy="1285201"/>
              <a:chOff x="0" y="0"/>
              <a:chExt cx="10119359" cy="1285200"/>
            </a:xfrm>
          </p:grpSpPr>
          <p:sp>
            <p:nvSpPr>
              <p:cNvPr id="401" name="Rectangle"/>
              <p:cNvSpPr/>
              <p:nvPr/>
            </p:nvSpPr>
            <p:spPr>
              <a:xfrm>
                <a:off x="-1" y="-1"/>
                <a:ext cx="10119361" cy="1285202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635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  <a:endParaRPr/>
              </a:p>
            </p:txBody>
          </p:sp>
          <p:sp>
            <p:nvSpPr>
              <p:cNvPr id="402" name="Assuming a density vector &lt;v1, v2, .. vN&gt;…"/>
              <p:cNvSpPr txBox="1"/>
              <p:nvPr/>
            </p:nvSpPr>
            <p:spPr>
              <a:xfrm>
                <a:off x="0" y="0"/>
                <a:ext cx="10119360" cy="10307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0904" tIns="120904" rIns="120904" bIns="120904" numCol="1" anchor="t">
                <a:spAutoFit/>
              </a:bodyPr>
              <a:lstStyle/>
              <a:p>
                <a:pPr marL="171450" lvl="1" indent="-171450" defTabSz="7556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1700"/>
                </a:pPr>
                <a:r>
                  <a:t>Assuming a density vector &lt;v1, v2, .. vN&gt;</a:t>
                </a:r>
                <a:endParaRPr sz="2400"/>
              </a:p>
              <a:p>
                <a:pPr marL="171450" lvl="1" indent="-171450" defTabSz="7556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1700"/>
                </a:pPr>
                <a:r>
                  <a:t>If occurrence position of some words always is  same of the position of this vector; </a:t>
                </a:r>
                <a:endParaRPr sz="2400"/>
              </a:p>
              <a:p>
                <a:pPr marL="171450" lvl="1" indent="-171450" defTabSz="7556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1700"/>
                </a:pPr>
                <a:r>
                  <a:t>We get the similar vector; </a:t>
                </a:r>
              </a:p>
            </p:txBody>
          </p:sp>
        </p:grpSp>
        <p:grpSp>
          <p:nvGrpSpPr>
            <p:cNvPr id="406" name="Group"/>
            <p:cNvGrpSpPr/>
            <p:nvPr/>
          </p:nvGrpSpPr>
          <p:grpSpPr>
            <a:xfrm>
              <a:off x="505968" y="1310561"/>
              <a:ext cx="7083553" cy="501841"/>
              <a:chOff x="0" y="0"/>
              <a:chExt cx="7083552" cy="501840"/>
            </a:xfrm>
          </p:grpSpPr>
          <p:sp>
            <p:nvSpPr>
              <p:cNvPr id="404" name="Rounded Rectangle"/>
              <p:cNvSpPr/>
              <p:nvPr/>
            </p:nvSpPr>
            <p:spPr>
              <a:xfrm>
                <a:off x="0" y="0"/>
                <a:ext cx="7083553" cy="50184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1100"/>
                  </a:spcBef>
                  <a:defRPr sz="1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5" name="“昨天早上我是在家做的___，味道还不错”"/>
              <p:cNvSpPr txBox="1"/>
              <p:nvPr/>
            </p:nvSpPr>
            <p:spPr>
              <a:xfrm>
                <a:off x="24498" y="98520"/>
                <a:ext cx="7034556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</a:defRPr>
                </a:pPr>
                <a:r>
                  <a:t>“昨天早上我是在家做的</a:t>
                </a:r>
                <a:r>
                  <a:rPr b="1"/>
                  <a:t>___</a:t>
                </a:r>
                <a:r>
                  <a:t>，味道还不错”</a:t>
                </a:r>
              </a:p>
            </p:txBody>
          </p:sp>
        </p:grpSp>
      </p:grpSp>
      <p:pic>
        <p:nvPicPr>
          <p:cNvPr id="2049" name="Picture 1" descr="page16image32139424">
            <a:extLst>
              <a:ext uri="{FF2B5EF4-FFF2-40B4-BE49-F238E27FC236}">
                <a16:creationId xmlns:a16="http://schemas.microsoft.com/office/drawing/2014/main" id="{6270E62F-7799-BA46-B9B5-3D4CB2D6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151" y="2172031"/>
            <a:ext cx="1952367" cy="202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17622-3143-1E47-A65D-9556EFC53D8F}"/>
              </a:ext>
            </a:extLst>
          </p:cNvPr>
          <p:cNvSpPr txBox="1"/>
          <p:nvPr/>
        </p:nvSpPr>
        <p:spPr>
          <a:xfrm>
            <a:off x="1036319" y="654908"/>
            <a:ext cx="10119361" cy="70788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使用单词的上下文进行表征</a:t>
            </a:r>
            <a:endParaRPr lang="en-US" sz="4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758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8FFCC1-D4AB-6E4F-95AF-079C5B288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842" b="27766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46BAA-FD78-9A46-9381-EF447C86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-JP" altLang="en-US" sz="400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之前遗留的问题</a:t>
            </a:r>
            <a:br>
              <a:rPr lang="en-US" altLang="ja-JP" sz="4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sz="4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Overfitting &amp; Underfitting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0C552-61CD-AC4C-AF44-08A02FE4DD19}"/>
              </a:ext>
            </a:extLst>
          </p:cNvPr>
          <p:cNvSpPr txBox="1"/>
          <p:nvPr/>
        </p:nvSpPr>
        <p:spPr>
          <a:xfrm>
            <a:off x="6470247" y="4551037"/>
            <a:ext cx="4926411" cy="1509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</a:rPr>
              <a:t>Why?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096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361F-5A34-8B49-8F82-FC590A85B66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单词的意思和上下文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D3804-CC54-334F-A75C-BE8D91840BB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这里是汉武帝</a:t>
            </a:r>
            <a:r>
              <a:rPr lang="ja-JP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公主的坟墓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今年的麦子</a:t>
            </a:r>
            <a:r>
              <a:rPr lang="ja-JP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得挺好的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绳子不够</a:t>
            </a:r>
            <a:r>
              <a:rPr lang="ja-JP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再去买一根吧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上下文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-01)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汉武帝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公主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坟墓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-02)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今年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麦子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得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挺好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-03)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绳子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不够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再去买一根吧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 marL="0" indent="0">
              <a:buNone/>
            </a:pP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455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F95F-8897-2146-B82A-79A64AA4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51D50-7AF3-5846-A7CF-DE03902AAD8D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上下文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-01)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汉武帝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公主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坟墓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-02)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今年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麦子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得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挺好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-03)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绳子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不够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再去买一根吧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/>
              <a:t>=&gt;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ja-JP" altLang="en-US"/>
              <a:t>如果某两个单词的上下文相似</a:t>
            </a:r>
            <a:r>
              <a:rPr lang="zh-CN" altLang="en-US" dirty="0"/>
              <a:t>，</a:t>
            </a:r>
            <a:r>
              <a:rPr lang="ja-JP" altLang="en-US"/>
              <a:t>那么</a:t>
            </a:r>
            <a:r>
              <a:rPr lang="en-US" altLang="ja-JP" dirty="0"/>
              <a:t>function</a:t>
            </a:r>
            <a:r>
              <a:rPr lang="ja-JP" altLang="en-US"/>
              <a:t>的结果也是相似的</a:t>
            </a:r>
            <a:r>
              <a:rPr lang="zh-CN" altLang="en-US" dirty="0"/>
              <a:t>，</a:t>
            </a:r>
            <a:r>
              <a:rPr lang="ja-JP" altLang="en-US"/>
              <a:t>即</a:t>
            </a:r>
            <a:r>
              <a:rPr lang="zh-CN" altLang="en-US" dirty="0"/>
              <a:t>，</a:t>
            </a:r>
            <a:r>
              <a:rPr lang="ja-JP" altLang="en-US"/>
              <a:t>单词的意思相似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023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FDD3C-DAA7-154F-A72E-5718891B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FFE2-8B8B-194D-86DF-A64BB113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ja-JP" altLang="en-US" sz="1400">
                <a:solidFill>
                  <a:srgbClr val="FFFFFF"/>
                </a:solidFill>
              </a:rPr>
              <a:t>如果我们设想一种神经网络</a:t>
            </a:r>
            <a:r>
              <a:rPr lang="zh-CN" altLang="en-US" sz="1400" dirty="0">
                <a:solidFill>
                  <a:srgbClr val="FFFFFF"/>
                </a:solidFill>
              </a:rPr>
              <a:t>：</a:t>
            </a:r>
            <a:endParaRPr lang="en-US" altLang="zh-CN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每个单词的意思是一个向量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v1,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v2,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v3,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..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vN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前文中所述的</a:t>
            </a:r>
            <a:r>
              <a:rPr lang="en-US" altLang="ja-JP" sz="1400" dirty="0">
                <a:solidFill>
                  <a:srgbClr val="FFFFFF"/>
                </a:solidFill>
              </a:rPr>
              <a:t>function</a:t>
            </a:r>
            <a:r>
              <a:rPr lang="ja-JP" altLang="en-US" sz="1400">
                <a:solidFill>
                  <a:srgbClr val="FFFFFF"/>
                </a:solidFill>
              </a:rPr>
              <a:t>也是一个神经网络线性变化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F</a:t>
            </a: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对于文章中的每个单词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C,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使用</a:t>
            </a:r>
            <a:r>
              <a:rPr lang="en-US" altLang="ja-JP" sz="1400" dirty="0">
                <a:solidFill>
                  <a:srgbClr val="FFFFFF"/>
                </a:solidFill>
              </a:rPr>
              <a:t>C</a:t>
            </a:r>
            <a:r>
              <a:rPr lang="ja-JP" altLang="en-US" sz="1400">
                <a:solidFill>
                  <a:srgbClr val="FFFFFF"/>
                </a:solidFill>
              </a:rPr>
              <a:t>的上下文单词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v_i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v_i+1,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..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v_k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送入</a:t>
            </a:r>
            <a:r>
              <a:rPr lang="en-US" altLang="ja-JP" sz="1400" dirty="0">
                <a:solidFill>
                  <a:srgbClr val="FFFFFF"/>
                </a:solidFill>
              </a:rPr>
              <a:t>F</a:t>
            </a:r>
            <a:r>
              <a:rPr lang="ja-JP" altLang="en-US" sz="1400">
                <a:solidFill>
                  <a:srgbClr val="FFFFFF"/>
                </a:solidFill>
              </a:rPr>
              <a:t>中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使得</a:t>
            </a:r>
            <a:r>
              <a:rPr lang="en-US" altLang="ja-JP" sz="1400" dirty="0">
                <a:solidFill>
                  <a:srgbClr val="FFFFFF"/>
                </a:solidFill>
              </a:rPr>
              <a:t>F</a:t>
            </a:r>
            <a:r>
              <a:rPr lang="en-US" altLang="zh-CN" sz="1400" dirty="0">
                <a:solidFill>
                  <a:srgbClr val="FFFFFF"/>
                </a:solidFill>
              </a:rPr>
              <a:t>(</a:t>
            </a:r>
            <a:r>
              <a:rPr lang="en-US" altLang="zh-CN" sz="1400" dirty="0" err="1">
                <a:solidFill>
                  <a:srgbClr val="FFFFFF"/>
                </a:solidFill>
              </a:rPr>
              <a:t>v_i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v_i+1,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..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v_k</a:t>
            </a:r>
            <a:r>
              <a:rPr lang="en-US" altLang="zh-CN" sz="1400" dirty="0">
                <a:solidFill>
                  <a:srgbClr val="FFFFFF"/>
                </a:solidFill>
              </a:rPr>
              <a:t>)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产出一个概率分布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该概率分布中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使得</a:t>
            </a:r>
            <a:r>
              <a:rPr lang="en-US" altLang="zh-CN" sz="1400" dirty="0">
                <a:solidFill>
                  <a:srgbClr val="FFFFFF"/>
                </a:solidFill>
              </a:rPr>
              <a:t>C</a:t>
            </a:r>
            <a:r>
              <a:rPr lang="ja-JP" altLang="en-US" sz="1400">
                <a:solidFill>
                  <a:srgbClr val="FFFFFF"/>
                </a:solidFill>
              </a:rPr>
              <a:t>的位置值的概率值最大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使用</a:t>
            </a:r>
            <a:r>
              <a:rPr lang="en-US" altLang="ja-JP" sz="1400" dirty="0">
                <a:solidFill>
                  <a:srgbClr val="FFFFFF"/>
                </a:solidFill>
              </a:rPr>
              <a:t>backpropagation</a:t>
            </a:r>
            <a:r>
              <a:rPr lang="ja-JP" altLang="en-US" sz="1400">
                <a:solidFill>
                  <a:srgbClr val="FFFFFF"/>
                </a:solidFill>
              </a:rPr>
              <a:t>不断优化</a:t>
            </a:r>
            <a:r>
              <a:rPr lang="en-US" altLang="zh-CN" sz="1400" dirty="0">
                <a:solidFill>
                  <a:srgbClr val="FFFFFF"/>
                </a:solidFill>
              </a:rPr>
              <a:t>v_1,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v_2,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..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v_n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的值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以及</a:t>
            </a:r>
            <a:r>
              <a:rPr lang="en-US" altLang="ja-JP" sz="1400" dirty="0">
                <a:solidFill>
                  <a:srgbClr val="FFFFFF"/>
                </a:solidFill>
              </a:rPr>
              <a:t>F</a:t>
            </a:r>
            <a:r>
              <a:rPr lang="ja-JP" altLang="en-US" sz="1400">
                <a:solidFill>
                  <a:srgbClr val="FFFFFF"/>
                </a:solidFill>
              </a:rPr>
              <a:t>的值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不断更新各个向量以及</a:t>
            </a:r>
            <a:r>
              <a:rPr lang="en-US" altLang="ja-JP" sz="1400" dirty="0">
                <a:solidFill>
                  <a:srgbClr val="FFFFFF"/>
                </a:solidFill>
              </a:rPr>
              <a:t>F</a:t>
            </a:r>
            <a:r>
              <a:rPr lang="ja-JP" altLang="en-US" sz="1400">
                <a:solidFill>
                  <a:srgbClr val="FFFFFF"/>
                </a:solidFill>
              </a:rPr>
              <a:t>的值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使得预测概率分布的准确性越来越高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则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我们获得了一个函数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F(</a:t>
            </a:r>
            <a:r>
              <a:rPr lang="en-US" altLang="zh-CN" sz="1400" dirty="0" err="1">
                <a:solidFill>
                  <a:srgbClr val="FFFFFF"/>
                </a:solidFill>
              </a:rPr>
              <a:t>context_words</a:t>
            </a:r>
            <a:r>
              <a:rPr lang="en-US" altLang="zh-CN" sz="1400" dirty="0">
                <a:solidFill>
                  <a:srgbClr val="FFFFFF"/>
                </a:solidFill>
              </a:rPr>
              <a:t>)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=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具体某个单词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对于某个单词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v-k,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ja-JP" altLang="en-US" sz="1400">
                <a:solidFill>
                  <a:srgbClr val="FFFFFF"/>
                </a:solidFill>
              </a:rPr>
              <a:t>假设它有两组上下文</a:t>
            </a:r>
            <a:r>
              <a:rPr lang="en-US" altLang="zh-CN" sz="1400" dirty="0">
                <a:solidFill>
                  <a:srgbClr val="FFFFFF"/>
                </a:solidFill>
              </a:rPr>
              <a:t>:</a:t>
            </a:r>
          </a:p>
          <a:p>
            <a:pPr lvl="2"/>
            <a:r>
              <a:rPr lang="en-US" altLang="zh-CN" sz="1400" dirty="0" err="1">
                <a:solidFill>
                  <a:srgbClr val="FFFFFF"/>
                </a:solidFill>
              </a:rPr>
              <a:t>v_i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v_j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v-k,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v_m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v_n</a:t>
            </a:r>
            <a:endParaRPr lang="en-US" altLang="zh-CN" sz="1400" dirty="0">
              <a:solidFill>
                <a:srgbClr val="FFFFFF"/>
              </a:solidFill>
            </a:endParaRPr>
          </a:p>
          <a:p>
            <a:pPr lvl="2"/>
            <a:r>
              <a:rPr lang="en-US" altLang="zh-CN" sz="1400" dirty="0" err="1">
                <a:solidFill>
                  <a:srgbClr val="FFFFFF"/>
                </a:solidFill>
              </a:rPr>
              <a:t>v_i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v_j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v-k,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v_p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v_n</a:t>
            </a:r>
            <a:endParaRPr lang="en-US" altLang="zh-CN" sz="1400" dirty="0">
              <a:solidFill>
                <a:srgbClr val="FFFFFF"/>
              </a:solidFill>
            </a:endParaRPr>
          </a:p>
          <a:p>
            <a:pPr lvl="2"/>
            <a:r>
              <a:rPr lang="en-US" altLang="ja-JP" sz="1400" dirty="0">
                <a:solidFill>
                  <a:srgbClr val="FFFFFF"/>
                </a:solidFill>
              </a:rPr>
              <a:t>F</a:t>
            </a:r>
            <a:r>
              <a:rPr lang="en-US" altLang="zh-CN" sz="1400" dirty="0">
                <a:solidFill>
                  <a:srgbClr val="FFFFFF"/>
                </a:solidFill>
              </a:rPr>
              <a:t>(v_1,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v_j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v_m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v_n</a:t>
            </a:r>
            <a:r>
              <a:rPr lang="en-US" altLang="zh-CN" sz="1400" dirty="0">
                <a:solidFill>
                  <a:srgbClr val="FFFFFF"/>
                </a:solidFill>
              </a:rPr>
              <a:t>)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=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F(</a:t>
            </a:r>
            <a:r>
              <a:rPr lang="en-US" altLang="zh-CN" sz="1400" dirty="0" err="1">
                <a:solidFill>
                  <a:srgbClr val="FFFFFF"/>
                </a:solidFill>
              </a:rPr>
              <a:t>v_i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v_j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v_p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v_n</a:t>
            </a:r>
            <a:r>
              <a:rPr lang="en-US" altLang="zh-CN" sz="1400" dirty="0">
                <a:solidFill>
                  <a:srgbClr val="FFFFFF"/>
                </a:solidFill>
              </a:rPr>
              <a:t>)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endParaRPr lang="en-US" altLang="zh-CN" sz="1400" dirty="0">
              <a:solidFill>
                <a:srgbClr val="FFFFFF"/>
              </a:solidFill>
            </a:endParaRPr>
          </a:p>
          <a:p>
            <a:pPr lvl="2"/>
            <a:r>
              <a:rPr lang="ja-JP" altLang="en-US" sz="1400">
                <a:solidFill>
                  <a:srgbClr val="FFFFFF"/>
                </a:solidFill>
              </a:rPr>
              <a:t>则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en-US" altLang="zh-CN" sz="1400" dirty="0" err="1">
                <a:solidFill>
                  <a:srgbClr val="FFFFFF"/>
                </a:solidFill>
              </a:rPr>
              <a:t>v_m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=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</a:rPr>
              <a:t>v_p</a:t>
            </a:r>
            <a:endParaRPr lang="en-US" altLang="zh-CN" sz="1400" dirty="0">
              <a:solidFill>
                <a:srgbClr val="FFFFFF"/>
              </a:solidFill>
            </a:endParaRPr>
          </a:p>
          <a:p>
            <a:pPr lvl="1"/>
            <a:r>
              <a:rPr lang="en-US" altLang="ja-JP" sz="1400" dirty="0">
                <a:solidFill>
                  <a:srgbClr val="FFFFFF"/>
                </a:solidFill>
              </a:rPr>
              <a:t>V</a:t>
            </a:r>
            <a:r>
              <a:rPr lang="en-US" altLang="zh-CN" sz="1400" dirty="0">
                <a:solidFill>
                  <a:srgbClr val="FFFFFF"/>
                </a:solidFill>
              </a:rPr>
              <a:t>-m</a:t>
            </a:r>
            <a:r>
              <a:rPr lang="ja-JP" altLang="en-US" sz="1400">
                <a:solidFill>
                  <a:srgbClr val="FFFFFF"/>
                </a:solidFill>
              </a:rPr>
              <a:t>和</a:t>
            </a:r>
            <a:r>
              <a:rPr lang="en-US" altLang="ja-JP" sz="1400" dirty="0">
                <a:solidFill>
                  <a:srgbClr val="FFFFFF"/>
                </a:solidFill>
              </a:rPr>
              <a:t>v</a:t>
            </a:r>
            <a:r>
              <a:rPr lang="en-US" altLang="zh-CN" sz="1400" dirty="0">
                <a:solidFill>
                  <a:srgbClr val="FFFFFF"/>
                </a:solidFill>
              </a:rPr>
              <a:t>-p</a:t>
            </a:r>
            <a:r>
              <a:rPr lang="ja-JP" altLang="en-US" sz="1400">
                <a:solidFill>
                  <a:srgbClr val="FFFFFF"/>
                </a:solidFill>
              </a:rPr>
              <a:t>的上下文类似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经过不断的迭代更新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其向量也一样了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而上下文类似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说明其语义类似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r>
              <a:rPr lang="ja-JP" altLang="en-US" sz="1400">
                <a:solidFill>
                  <a:srgbClr val="FFFFFF"/>
                </a:solidFill>
              </a:rPr>
              <a:t>所以</a:t>
            </a:r>
            <a:r>
              <a:rPr lang="en-US" altLang="zh-CN" sz="1400" dirty="0">
                <a:solidFill>
                  <a:srgbClr val="FFFFFF"/>
                </a:solidFill>
              </a:rPr>
              <a:t>,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v-m</a:t>
            </a:r>
            <a:r>
              <a:rPr lang="ja-JP" altLang="en-US" sz="1400">
                <a:solidFill>
                  <a:srgbClr val="FFFFFF"/>
                </a:solidFill>
              </a:rPr>
              <a:t>和</a:t>
            </a:r>
            <a:r>
              <a:rPr lang="en-US" altLang="ja-JP" sz="1400" dirty="0">
                <a:solidFill>
                  <a:srgbClr val="FFFFFF"/>
                </a:solidFill>
              </a:rPr>
              <a:t>v-p</a:t>
            </a:r>
            <a:r>
              <a:rPr lang="ja-JP" altLang="en-US" sz="1400">
                <a:solidFill>
                  <a:srgbClr val="FFFFFF"/>
                </a:solidFill>
              </a:rPr>
              <a:t>的语义一样</a:t>
            </a:r>
            <a:r>
              <a:rPr lang="zh-CN" altLang="en-US" sz="1400" dirty="0">
                <a:solidFill>
                  <a:srgbClr val="FFFFFF"/>
                </a:solidFill>
              </a:rPr>
              <a:t>，</a:t>
            </a:r>
            <a:r>
              <a:rPr lang="ja-JP" altLang="en-US" sz="1400">
                <a:solidFill>
                  <a:srgbClr val="FFFFFF"/>
                </a:solidFill>
              </a:rPr>
              <a:t>而向量表示也一样了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lvl="1"/>
            <a:endParaRPr lang="en-US" altLang="ja-JP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A4B6-6AF1-A248-B854-CBC360DD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ord2Vec</a:t>
            </a:r>
            <a:r>
              <a:rPr lang="zh-CN" altLang="en-US" dirty="0"/>
              <a:t> </a:t>
            </a:r>
            <a:r>
              <a:rPr lang="ja-JP" altLang="en-US"/>
              <a:t>词向量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dirty="0"/>
                  <a:t>Mik</a:t>
                </a:r>
                <a:r>
                  <a:rPr lang="en-US" altLang="zh-CN" dirty="0" err="1"/>
                  <a:t>olov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et.al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2013,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Google</a:t>
                </a:r>
              </a:p>
              <a:p>
                <a:endParaRPr lang="en-US" dirty="0"/>
              </a:p>
              <a:p>
                <a:r>
                  <a:rPr lang="ja-JP" altLang="en-US"/>
                  <a:t>我们计算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20244C-1916-2048-9DD4-8456777F1ACC}"/>
              </a:ext>
            </a:extLst>
          </p:cNvPr>
          <p:cNvSpPr/>
          <p:nvPr/>
        </p:nvSpPr>
        <p:spPr>
          <a:xfrm>
            <a:off x="499701" y="4620930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这个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01FFC0-219A-B248-900C-2B05D282802A}"/>
              </a:ext>
            </a:extLst>
          </p:cNvPr>
          <p:cNvSpPr/>
          <p:nvPr/>
        </p:nvSpPr>
        <p:spPr>
          <a:xfrm>
            <a:off x="2147790" y="4620929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是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4F4EE5-0B4B-9945-B293-BBAAA8245A4E}"/>
              </a:ext>
            </a:extLst>
          </p:cNvPr>
          <p:cNvSpPr/>
          <p:nvPr/>
        </p:nvSpPr>
        <p:spPr>
          <a:xfrm>
            <a:off x="6121045" y="4620928"/>
            <a:ext cx="1470454" cy="6301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计划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19B649-0800-3A49-B4E2-8EA07788E3B0}"/>
              </a:ext>
            </a:extLst>
          </p:cNvPr>
          <p:cNvSpPr/>
          <p:nvPr/>
        </p:nvSpPr>
        <p:spPr>
          <a:xfrm>
            <a:off x="7635468" y="4632795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的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56BE2F-C7A8-8A45-9777-D168FE9D8C1E}"/>
              </a:ext>
            </a:extLst>
          </p:cNvPr>
          <p:cNvSpPr/>
          <p:nvPr/>
        </p:nvSpPr>
        <p:spPr>
          <a:xfrm>
            <a:off x="10263733" y="4640258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部分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A00D00-7943-0E4D-886E-7AF63F5441DC}"/>
              </a:ext>
            </a:extLst>
          </p:cNvPr>
          <p:cNvSpPr/>
          <p:nvPr/>
        </p:nvSpPr>
        <p:spPr>
          <a:xfrm>
            <a:off x="3396510" y="462092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对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D0D68F-AF73-604E-92C6-309BD1EBC44A}"/>
              </a:ext>
            </a:extLst>
          </p:cNvPr>
          <p:cNvSpPr/>
          <p:nvPr/>
        </p:nvSpPr>
        <p:spPr>
          <a:xfrm>
            <a:off x="4468150" y="4632796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未来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BF65B6-F38B-2E47-ABC5-C7E816DE61CD}"/>
              </a:ext>
            </a:extLst>
          </p:cNvPr>
          <p:cNvSpPr/>
          <p:nvPr/>
        </p:nvSpPr>
        <p:spPr>
          <a:xfrm>
            <a:off x="9215214" y="464025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一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530FCAA-4290-1742-9B2C-12BB4F92D8A2}"/>
              </a:ext>
            </a:extLst>
          </p:cNvPr>
          <p:cNvSpPr/>
          <p:nvPr/>
        </p:nvSpPr>
        <p:spPr>
          <a:xfrm rot="16200000">
            <a:off x="5684110" y="3385231"/>
            <a:ext cx="630194" cy="1742305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5C58BC2-E489-2D41-873D-403FC8E67E38}"/>
              </a:ext>
            </a:extLst>
          </p:cNvPr>
          <p:cNvSpPr/>
          <p:nvPr/>
        </p:nvSpPr>
        <p:spPr>
          <a:xfrm rot="16200000">
            <a:off x="4929555" y="2491149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85653E7-0473-F443-BFF3-7FB4A7DD1930}"/>
              </a:ext>
            </a:extLst>
          </p:cNvPr>
          <p:cNvSpPr/>
          <p:nvPr/>
        </p:nvSpPr>
        <p:spPr>
          <a:xfrm rot="16200000">
            <a:off x="6991072" y="1976475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5EA0199-DB3B-2C4F-89FE-B24DA2E1FBCE}"/>
              </a:ext>
            </a:extLst>
          </p:cNvPr>
          <p:cNvSpPr/>
          <p:nvPr/>
        </p:nvSpPr>
        <p:spPr>
          <a:xfrm rot="5400000" flipV="1">
            <a:off x="8370911" y="3808143"/>
            <a:ext cx="759472" cy="3869725"/>
          </a:xfrm>
          <a:prstGeom prst="rightBrace">
            <a:avLst>
              <a:gd name="adj1" fmla="val 8333"/>
              <a:gd name="adj2" fmla="val 4865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69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1ACB-1252-9F4B-89E9-31A43700E5DE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D8DB9-CECA-E644-8327-BABBAC56A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each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position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…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predicate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context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words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window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fixed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size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m,</a:t>
                </a:r>
                <a:r>
                  <a:rPr lang="zh-CN" altLang="en-US" sz="2000" i="1" dirty="0"/>
                  <a:t> </a:t>
                </a:r>
                <a:r>
                  <a:rPr lang="en-US" altLang="zh-CN" sz="2000" dirty="0"/>
                  <a:t>given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center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word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,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given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parameters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altLang="zh-CN" sz="2000" b="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Loss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函数趋向于零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 </a:t>
                </a:r>
                <a:r>
                  <a:rPr lang="en-US" altLang="zh-CN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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 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拟合的函数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 </a:t>
                </a:r>
                <a:r>
                  <a:rPr lang="en-US" altLang="zh-CN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+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 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向量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，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根据上下文预测单词的能够越强</a:t>
                </a:r>
                <a:endParaRPr lang="en-US" sz="20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D8DB9-CECA-E644-8327-BABBAC56A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1754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F5B3ED-614C-9846-BB90-61312144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14128"/>
            <a:ext cx="6654114" cy="1486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376E8-7AAB-0E45-81BD-CB001B9F6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96" y="4100685"/>
            <a:ext cx="9786208" cy="14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4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06D8-3D39-5C46-B602-AD47C468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BC98B-8D1B-4448-BDFA-245F1D8086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ja-JP" altLang="en-US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所以</a:t>
                </a:r>
                <a:r>
                  <a:rPr lang="zh-CN" altLang="en-US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，</a:t>
                </a:r>
                <a:r>
                  <a:rPr lang="ja-JP" altLang="en-US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我们让模型最小化</a:t>
                </a:r>
                <a:endParaRPr lang="en-US" altLang="ja-JP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endParaRPr lang="en-US" altLang="zh-CN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endParaRPr lang="en-US" altLang="zh-CN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r>
                  <a:rPr lang="zh-CN" altLang="en-US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如何计算？</a:t>
                </a:r>
                <a:endParaRPr lang="en-US" altLang="zh-CN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endParaRPr lang="en-US" altLang="zh-CN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  <a:p>
                <a:pPr lvl="1"/>
                <a:br>
                  <a:rPr lang="en-US" altLang="zh-CN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</a:br>
                <a:br>
                  <a:rPr lang="en-US" altLang="zh-CN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</a:br>
                <a:br>
                  <a:rPr lang="en-US" altLang="zh-CN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</a:br>
                <a:br>
                  <a:rPr lang="en-US" altLang="zh-CN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</a:br>
                <a:endParaRPr lang="en-US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ABC98B-8D1B-4448-BDFA-245F1D8086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DFFA94D-410B-034A-93B1-07C2566A1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404" y="1916142"/>
            <a:ext cx="6219396" cy="912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B180C-9263-5842-BF43-47288479C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00" y="4159250"/>
            <a:ext cx="4851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3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400"/>
                <a:ext cx="10515600" cy="4351338"/>
              </a:xfr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  <a:p>
                <a:r>
                  <a:rPr lang="ja-JP" altLang="en-US"/>
                  <a:t>我们计算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400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20244C-1916-2048-9DD4-8456777F1ACC}"/>
              </a:ext>
            </a:extLst>
          </p:cNvPr>
          <p:cNvSpPr/>
          <p:nvPr/>
        </p:nvSpPr>
        <p:spPr>
          <a:xfrm>
            <a:off x="499701" y="4620930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这个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01FFC0-219A-B248-900C-2B05D282802A}"/>
              </a:ext>
            </a:extLst>
          </p:cNvPr>
          <p:cNvSpPr/>
          <p:nvPr/>
        </p:nvSpPr>
        <p:spPr>
          <a:xfrm>
            <a:off x="2147790" y="4620929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是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4F4EE5-0B4B-9945-B293-BBAAA8245A4E}"/>
              </a:ext>
            </a:extLst>
          </p:cNvPr>
          <p:cNvSpPr/>
          <p:nvPr/>
        </p:nvSpPr>
        <p:spPr>
          <a:xfrm>
            <a:off x="6121045" y="4620928"/>
            <a:ext cx="1470454" cy="6301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计划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19B649-0800-3A49-B4E2-8EA07788E3B0}"/>
              </a:ext>
            </a:extLst>
          </p:cNvPr>
          <p:cNvSpPr/>
          <p:nvPr/>
        </p:nvSpPr>
        <p:spPr>
          <a:xfrm>
            <a:off x="7635468" y="4632795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的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56BE2F-C7A8-8A45-9777-D168FE9D8C1E}"/>
              </a:ext>
            </a:extLst>
          </p:cNvPr>
          <p:cNvSpPr/>
          <p:nvPr/>
        </p:nvSpPr>
        <p:spPr>
          <a:xfrm>
            <a:off x="10263733" y="4640258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部分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A00D00-7943-0E4D-886E-7AF63F5441DC}"/>
              </a:ext>
            </a:extLst>
          </p:cNvPr>
          <p:cNvSpPr/>
          <p:nvPr/>
        </p:nvSpPr>
        <p:spPr>
          <a:xfrm>
            <a:off x="3396510" y="462092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对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D0D68F-AF73-604E-92C6-309BD1EBC44A}"/>
              </a:ext>
            </a:extLst>
          </p:cNvPr>
          <p:cNvSpPr/>
          <p:nvPr/>
        </p:nvSpPr>
        <p:spPr>
          <a:xfrm>
            <a:off x="4468150" y="4632796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未来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BF65B6-F38B-2E47-ABC5-C7E816DE61CD}"/>
              </a:ext>
            </a:extLst>
          </p:cNvPr>
          <p:cNvSpPr/>
          <p:nvPr/>
        </p:nvSpPr>
        <p:spPr>
          <a:xfrm>
            <a:off x="9215214" y="464025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一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530FCAA-4290-1742-9B2C-12BB4F92D8A2}"/>
              </a:ext>
            </a:extLst>
          </p:cNvPr>
          <p:cNvSpPr/>
          <p:nvPr/>
        </p:nvSpPr>
        <p:spPr>
          <a:xfrm rot="16200000">
            <a:off x="5684110" y="3385231"/>
            <a:ext cx="630194" cy="1742305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5C58BC2-E489-2D41-873D-403FC8E67E38}"/>
              </a:ext>
            </a:extLst>
          </p:cNvPr>
          <p:cNvSpPr/>
          <p:nvPr/>
        </p:nvSpPr>
        <p:spPr>
          <a:xfrm rot="16200000">
            <a:off x="4929555" y="2491149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85653E7-0473-F443-BFF3-7FB4A7DD1930}"/>
              </a:ext>
            </a:extLst>
          </p:cNvPr>
          <p:cNvSpPr/>
          <p:nvPr/>
        </p:nvSpPr>
        <p:spPr>
          <a:xfrm rot="16200000">
            <a:off x="7656001" y="1790655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5EA0199-DB3B-2C4F-89FE-B24DA2E1FBCE}"/>
              </a:ext>
            </a:extLst>
          </p:cNvPr>
          <p:cNvSpPr/>
          <p:nvPr/>
        </p:nvSpPr>
        <p:spPr>
          <a:xfrm rot="5400000" flipV="1">
            <a:off x="8370911" y="3808143"/>
            <a:ext cx="759472" cy="3869725"/>
          </a:xfrm>
          <a:prstGeom prst="rightBrace">
            <a:avLst>
              <a:gd name="adj1" fmla="val 8333"/>
              <a:gd name="adj2" fmla="val 4865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8EB1A11-52C1-1542-AC06-006AE63B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911CD-B513-4348-8B56-B791A50DE547}"/>
              </a:ext>
            </a:extLst>
          </p:cNvPr>
          <p:cNvSpPr txBox="1"/>
          <p:nvPr/>
        </p:nvSpPr>
        <p:spPr>
          <a:xfrm>
            <a:off x="7440914" y="2493945"/>
            <a:ext cx="126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一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ja-JP" altLang="en-US">
                <a:solidFill>
                  <a:schemeClr val="bg1"/>
                </a:solidFill>
              </a:rPr>
              <a:t>计划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562C1-9E33-BC44-9511-219AAE313FF1}"/>
              </a:ext>
            </a:extLst>
          </p:cNvPr>
          <p:cNvSpPr txBox="1"/>
          <p:nvPr/>
        </p:nvSpPr>
        <p:spPr>
          <a:xfrm>
            <a:off x="4622283" y="3081568"/>
            <a:ext cx="126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对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ja-JP" altLang="en-US">
                <a:solidFill>
                  <a:schemeClr val="bg1"/>
                </a:solidFill>
              </a:rPr>
              <a:t>计划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14466-080D-F540-862D-A4C7E6687C4A}"/>
              </a:ext>
            </a:extLst>
          </p:cNvPr>
          <p:cNvSpPr txBox="1"/>
          <p:nvPr/>
        </p:nvSpPr>
        <p:spPr>
          <a:xfrm>
            <a:off x="5276059" y="3500347"/>
            <a:ext cx="150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未来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ja-JP" altLang="en-US">
                <a:solidFill>
                  <a:schemeClr val="bg1"/>
                </a:solidFill>
              </a:rPr>
              <a:t>计划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8634BE-4C99-1846-A5F2-EA134513C1B5}"/>
              </a:ext>
            </a:extLst>
          </p:cNvPr>
          <p:cNvSpPr txBox="1"/>
          <p:nvPr/>
        </p:nvSpPr>
        <p:spPr>
          <a:xfrm>
            <a:off x="7847002" y="6179738"/>
            <a:ext cx="160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Pr</a:t>
            </a:r>
            <a:r>
              <a:rPr lang="en-US" altLang="zh-CN" dirty="0"/>
              <a:t>(</a:t>
            </a:r>
            <a:r>
              <a:rPr lang="ja-JP" altLang="en-US"/>
              <a:t>部分</a:t>
            </a:r>
            <a:r>
              <a:rPr lang="en-US" altLang="zh-CN" dirty="0"/>
              <a:t>|</a:t>
            </a:r>
            <a:r>
              <a:rPr lang="ja-JP" altLang="en-US"/>
              <a:t>计划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01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6B6FB-B05F-DE4D-9454-F8D807C8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303030"/>
                </a:solidFill>
              </a:rPr>
              <a:t>Soft</a:t>
            </a:r>
            <a:r>
              <a:rPr lang="en-US" altLang="zh-CN" sz="4000" dirty="0" err="1">
                <a:solidFill>
                  <a:srgbClr val="303030"/>
                </a:solidFill>
              </a:rPr>
              <a:t>max</a:t>
            </a:r>
            <a:r>
              <a:rPr lang="zh-CN" altLang="en-US" sz="4000" dirty="0">
                <a:solidFill>
                  <a:srgbClr val="303030"/>
                </a:solidFill>
              </a:rPr>
              <a:t> </a:t>
            </a:r>
            <a:r>
              <a:rPr lang="ja-JP" altLang="en-US" sz="4000">
                <a:solidFill>
                  <a:srgbClr val="303030"/>
                </a:solidFill>
              </a:rPr>
              <a:t>函数</a:t>
            </a:r>
            <a:endParaRPr lang="en-US" sz="4000" dirty="0">
              <a:solidFill>
                <a:srgbClr val="3030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3EE49-8028-9B43-A8BF-D65D1282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1734388"/>
            <a:ext cx="5941068" cy="24506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F33F-643C-6E40-9404-1D46AEF14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ja-JP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ftmax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函数可以把任意给定的向量</a:t>
            </a:r>
            <a:r>
              <a:rPr lang="en-US" altLang="ja-JP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变成概率分布</a:t>
            </a: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Max:</a:t>
            </a: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把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中最大的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x_i</a:t>
            </a: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值变得更大</a:t>
            </a: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altLang="ja-JP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Soft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依然对较小的值会给到权重</a:t>
            </a: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9276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BA5C2-F5D1-8C49-9E3E-1BEC3643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303030"/>
                </a:solidFill>
              </a:rPr>
              <a:t>More</a:t>
            </a:r>
            <a:r>
              <a:rPr lang="zh-CN" altLang="en-US" sz="4000" dirty="0">
                <a:solidFill>
                  <a:srgbClr val="303030"/>
                </a:solidFill>
              </a:rPr>
              <a:t> </a:t>
            </a:r>
            <a:r>
              <a:rPr lang="en-US" altLang="zh-CN" sz="4000" dirty="0">
                <a:solidFill>
                  <a:srgbClr val="303030"/>
                </a:solidFill>
              </a:rPr>
              <a:t>detail</a:t>
            </a:r>
            <a:r>
              <a:rPr lang="zh-CN" altLang="en-US" sz="4000" dirty="0">
                <a:solidFill>
                  <a:srgbClr val="303030"/>
                </a:solidFill>
              </a:rPr>
              <a:t> </a:t>
            </a:r>
            <a:endParaRPr lang="en-US" sz="4000" dirty="0">
              <a:solidFill>
                <a:srgbClr val="3030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097B2-8E9B-8F42-AC17-7D2851F3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20" y="965200"/>
            <a:ext cx="5698669" cy="39890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B3641-0FE2-7B4D-A57E-BCA9DF72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Array</a:t>
            </a:r>
            <a:r>
              <a:rPr lang="zh-CN" altLang="en-US" sz="2000" dirty="0"/>
              <a:t> </a:t>
            </a:r>
            <a:r>
              <a:rPr lang="en-US" altLang="zh-CN" sz="2000" dirty="0"/>
              <a:t>-=</a:t>
            </a:r>
            <a:r>
              <a:rPr lang="zh-CN" altLang="en-US" sz="2000" dirty="0"/>
              <a:t> </a:t>
            </a:r>
            <a:r>
              <a:rPr lang="en-US" altLang="zh-CN" sz="2000" dirty="0"/>
              <a:t>?</a:t>
            </a:r>
            <a:r>
              <a:rPr lang="zh-CN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48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6DCB-FEEB-284A-BA1C-84C2DEF654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W</a:t>
            </a:r>
            <a:r>
              <a:rPr lang="en-US" altLang="zh-CN" dirty="0"/>
              <a:t>ord2Vec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CF5A-F99E-6345-8FA4-DCB3DE44E922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variants: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Skip-Gram</a:t>
            </a:r>
            <a:r>
              <a:rPr lang="zh-CN" altLang="en-US" dirty="0"/>
              <a:t> </a:t>
            </a:r>
            <a:r>
              <a:rPr lang="en-US" altLang="zh-CN" dirty="0"/>
              <a:t>(SG):</a:t>
            </a:r>
            <a:r>
              <a:rPr lang="zh-CN" altLang="en-US" dirty="0"/>
              <a:t> </a:t>
            </a:r>
            <a:r>
              <a:rPr lang="en-US" dirty="0"/>
              <a:t>Predict context (”outside”) words (position independent) given center </a:t>
            </a:r>
            <a:r>
              <a:rPr lang="en-US" altLang="zh-CN" sz="2800" dirty="0"/>
              <a:t>word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dirty="0"/>
              <a:t>Continuous Bag of Words (CBOW)</a:t>
            </a:r>
            <a:r>
              <a:rPr lang="en-US" altLang="zh-CN" dirty="0"/>
              <a:t>:</a:t>
            </a:r>
            <a:r>
              <a:rPr lang="en-US" dirty="0"/>
              <a:t>Predict center word from (bag of) context words </a:t>
            </a:r>
            <a:br>
              <a:rPr lang="en-US" dirty="0"/>
            </a:br>
            <a:endParaRPr lang="en-US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D7C99-CDF6-384D-8919-FD6AF2C0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88" y="4001294"/>
            <a:ext cx="50419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DD75-8AD8-5046-BC18-4F4C333E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N" dirty="0">
                <a:solidFill>
                  <a:srgbClr val="C00000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4F154B-2983-4EFC-A63A-FA9482347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0253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942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86A2-95ED-1E4F-81D8-551F007A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E63E-5088-5343-983D-F78541B24830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A0C1D8-5F3A-0945-8E75-5D3996879619}"/>
              </a:ext>
            </a:extLst>
          </p:cNvPr>
          <p:cNvSpPr/>
          <p:nvPr/>
        </p:nvSpPr>
        <p:spPr>
          <a:xfrm>
            <a:off x="1241048" y="2397211"/>
            <a:ext cx="2755557" cy="3398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BC80FE-70E0-0943-8624-6DA8483A046A}"/>
              </a:ext>
            </a:extLst>
          </p:cNvPr>
          <p:cNvSpPr/>
          <p:nvPr/>
        </p:nvSpPr>
        <p:spPr>
          <a:xfrm>
            <a:off x="7674800" y="2397211"/>
            <a:ext cx="1124464" cy="3398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Vi^T</a:t>
            </a:r>
            <a:r>
              <a:rPr lang="zh-CN" altLang="en-US" dirty="0"/>
              <a:t> * </a:t>
            </a:r>
            <a:r>
              <a:rPr lang="en-US" altLang="zh-CN" dirty="0" err="1"/>
              <a:t>Vc</a:t>
            </a:r>
            <a:endParaRPr lang="en-US" altLang="zh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81C04-9876-7A48-8680-0D8DB5461F5E}"/>
              </a:ext>
            </a:extLst>
          </p:cNvPr>
          <p:cNvSpPr/>
          <p:nvPr/>
        </p:nvSpPr>
        <p:spPr>
          <a:xfrm>
            <a:off x="10191773" y="2397211"/>
            <a:ext cx="763343" cy="3398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0.01</a:t>
            </a:r>
          </a:p>
          <a:p>
            <a:pPr algn="ctr"/>
            <a:r>
              <a:rPr lang="en-US" altLang="zh-CN" dirty="0"/>
              <a:t>0.21</a:t>
            </a:r>
          </a:p>
          <a:p>
            <a:pPr algn="ctr"/>
            <a:r>
              <a:rPr lang="en-US" altLang="zh-CN" dirty="0"/>
              <a:t>0.31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0.03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65BD28-0BB1-6C45-B6C2-50384EB943C0}"/>
              </a:ext>
            </a:extLst>
          </p:cNvPr>
          <p:cNvCxnSpPr/>
          <p:nvPr/>
        </p:nvCxnSpPr>
        <p:spPr>
          <a:xfrm>
            <a:off x="1184189" y="2723322"/>
            <a:ext cx="28014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EA36490-B21D-A049-A66E-1AFD906C2356}"/>
              </a:ext>
            </a:extLst>
          </p:cNvPr>
          <p:cNvSpPr/>
          <p:nvPr/>
        </p:nvSpPr>
        <p:spPr>
          <a:xfrm>
            <a:off x="1351722" y="2643809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v_i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0231D-5CAB-224E-AD81-E659F8B8716C}"/>
              </a:ext>
            </a:extLst>
          </p:cNvPr>
          <p:cNvSpPr/>
          <p:nvPr/>
        </p:nvSpPr>
        <p:spPr>
          <a:xfrm>
            <a:off x="1375316" y="3650976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9CC3A4-372A-1442-8CDF-F454618AD2F1}"/>
              </a:ext>
            </a:extLst>
          </p:cNvPr>
          <p:cNvSpPr/>
          <p:nvPr/>
        </p:nvSpPr>
        <p:spPr>
          <a:xfrm>
            <a:off x="1364168" y="3953513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DA2BB1-F111-F047-A637-060DC0EAB2E6}"/>
              </a:ext>
            </a:extLst>
          </p:cNvPr>
          <p:cNvSpPr/>
          <p:nvPr/>
        </p:nvSpPr>
        <p:spPr>
          <a:xfrm>
            <a:off x="1375316" y="4256654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9E1171-5E2C-E046-9CCF-3130C310FAF6}"/>
              </a:ext>
            </a:extLst>
          </p:cNvPr>
          <p:cNvSpPr/>
          <p:nvPr/>
        </p:nvSpPr>
        <p:spPr>
          <a:xfrm>
            <a:off x="1361526" y="453242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30FFF8-D415-9149-AF63-099031FE9175}"/>
              </a:ext>
            </a:extLst>
          </p:cNvPr>
          <p:cNvSpPr/>
          <p:nvPr/>
        </p:nvSpPr>
        <p:spPr>
          <a:xfrm>
            <a:off x="1361526" y="481891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A5F2DD-323C-4E42-A954-47C383244A19}"/>
              </a:ext>
            </a:extLst>
          </p:cNvPr>
          <p:cNvSpPr/>
          <p:nvPr/>
        </p:nvSpPr>
        <p:spPr>
          <a:xfrm>
            <a:off x="1361526" y="5108715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04879F-1C3E-C64F-A8C5-823EF26C957A}"/>
              </a:ext>
            </a:extLst>
          </p:cNvPr>
          <p:cNvSpPr/>
          <p:nvPr/>
        </p:nvSpPr>
        <p:spPr>
          <a:xfrm>
            <a:off x="1351722" y="540102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24386D-8B02-F64D-9B0A-063EFE4DE067}"/>
              </a:ext>
            </a:extLst>
          </p:cNvPr>
          <p:cNvSpPr/>
          <p:nvPr/>
        </p:nvSpPr>
        <p:spPr>
          <a:xfrm>
            <a:off x="1363183" y="331537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265FF0-DF27-0441-8344-366FFFCCF7E7}"/>
              </a:ext>
            </a:extLst>
          </p:cNvPr>
          <p:cNvSpPr/>
          <p:nvPr/>
        </p:nvSpPr>
        <p:spPr>
          <a:xfrm>
            <a:off x="1351722" y="296571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91C513-E679-7846-9697-B242518ABC7E}"/>
              </a:ext>
            </a:extLst>
          </p:cNvPr>
          <p:cNvSpPr/>
          <p:nvPr/>
        </p:nvSpPr>
        <p:spPr>
          <a:xfrm>
            <a:off x="4457924" y="2397211"/>
            <a:ext cx="2755557" cy="339810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A3603D-2ADD-4947-B61A-97237CBDBC8D}"/>
              </a:ext>
            </a:extLst>
          </p:cNvPr>
          <p:cNvSpPr/>
          <p:nvPr/>
        </p:nvSpPr>
        <p:spPr>
          <a:xfrm>
            <a:off x="4568598" y="2643809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v_c_i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A20FAB-C50F-5A4A-81C6-A377710250B3}"/>
              </a:ext>
            </a:extLst>
          </p:cNvPr>
          <p:cNvSpPr/>
          <p:nvPr/>
        </p:nvSpPr>
        <p:spPr>
          <a:xfrm>
            <a:off x="4592192" y="3650976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4D82DB-2F38-554D-8DE9-157F357B948A}"/>
              </a:ext>
            </a:extLst>
          </p:cNvPr>
          <p:cNvSpPr/>
          <p:nvPr/>
        </p:nvSpPr>
        <p:spPr>
          <a:xfrm>
            <a:off x="4581044" y="3953513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92F9CC-B457-194C-B814-399F5BA6B2EC}"/>
              </a:ext>
            </a:extLst>
          </p:cNvPr>
          <p:cNvSpPr/>
          <p:nvPr/>
        </p:nvSpPr>
        <p:spPr>
          <a:xfrm>
            <a:off x="4592192" y="4256654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78C5CD-4EAB-E547-B7ED-6B569B69DC37}"/>
              </a:ext>
            </a:extLst>
          </p:cNvPr>
          <p:cNvSpPr/>
          <p:nvPr/>
        </p:nvSpPr>
        <p:spPr>
          <a:xfrm>
            <a:off x="4578402" y="453242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A3BB8B-9CEE-4E45-8A7C-FC2EF1E9A45B}"/>
              </a:ext>
            </a:extLst>
          </p:cNvPr>
          <p:cNvSpPr/>
          <p:nvPr/>
        </p:nvSpPr>
        <p:spPr>
          <a:xfrm>
            <a:off x="4578402" y="481891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D605C3-737F-0442-AECB-90B5B13F976A}"/>
              </a:ext>
            </a:extLst>
          </p:cNvPr>
          <p:cNvSpPr/>
          <p:nvPr/>
        </p:nvSpPr>
        <p:spPr>
          <a:xfrm>
            <a:off x="4578402" y="5108715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723175-F540-ED4A-A3A4-A960FDDD3B42}"/>
              </a:ext>
            </a:extLst>
          </p:cNvPr>
          <p:cNvSpPr/>
          <p:nvPr/>
        </p:nvSpPr>
        <p:spPr>
          <a:xfrm>
            <a:off x="4568598" y="540102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C3798A-1C95-9C4E-AA76-39FFEF80D9CF}"/>
              </a:ext>
            </a:extLst>
          </p:cNvPr>
          <p:cNvSpPr/>
          <p:nvPr/>
        </p:nvSpPr>
        <p:spPr>
          <a:xfrm>
            <a:off x="4580059" y="331537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863156-2096-1F40-A08C-A6C976343238}"/>
              </a:ext>
            </a:extLst>
          </p:cNvPr>
          <p:cNvSpPr/>
          <p:nvPr/>
        </p:nvSpPr>
        <p:spPr>
          <a:xfrm>
            <a:off x="4568598" y="296571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C75E787-8C3A-7841-BAEB-4B4F246F3379}"/>
              </a:ext>
            </a:extLst>
          </p:cNvPr>
          <p:cNvSpPr/>
          <p:nvPr/>
        </p:nvSpPr>
        <p:spPr>
          <a:xfrm>
            <a:off x="8933286" y="3651503"/>
            <a:ext cx="1124464" cy="605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13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2993-7BD6-3945-AD6F-AF63A46F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293C42-A2A8-D14B-9DF6-FAEEBF614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207" y="1863801"/>
            <a:ext cx="10035584" cy="444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7D8B9-B7E8-7140-B0A6-004A1182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160" y="2013624"/>
            <a:ext cx="4097638" cy="429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9191E-9D50-1748-BE4B-0F8AEAEC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F8C0-02A5-CB48-9D1A-B42105F98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/>
              <a:t>Vocabulary is so huge. Softmax need a unacceptable time. 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ADDAC-7DBE-A145-A5F1-97F7981E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996715"/>
            <a:ext cx="6250769" cy="47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24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4C5C-1682-FB48-B4F6-865248E095EC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hierarchical </a:t>
            </a:r>
            <a:r>
              <a:rPr lang="en-US" dirty="0" err="1"/>
              <a:t>softmax</a:t>
            </a:r>
            <a:r>
              <a:rPr lang="en-US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DD100-63DC-D547-86D2-AE70C7711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DE79D-50FD-894C-85C9-55257348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4408"/>
            <a:ext cx="10486466" cy="26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01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9C53-2A5E-B44B-93F3-52782EC6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Huffman tree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7D3E22-CDB8-1A49-8B86-DF6C4F2CD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3632"/>
            <a:ext cx="10515599" cy="410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62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5A84-250A-E04D-99FF-667D746F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Negative sampling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E0AD5-75E0-FF4A-ABC9-EA79E91A2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032735"/>
            <a:ext cx="6553545" cy="48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1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17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62528-6814-E64C-9730-6FBAC3B0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r"/>
            <a:r>
              <a:rPr lang="en-US" altLang="zh-CN" sz="4400">
                <a:solidFill>
                  <a:srgbClr val="FFFFFF"/>
                </a:solidFill>
              </a:rPr>
              <a:t>Other</a:t>
            </a:r>
            <a:r>
              <a:rPr lang="zh-CN" altLang="en-US" sz="4400">
                <a:solidFill>
                  <a:srgbClr val="FFFFFF"/>
                </a:solidFill>
              </a:rPr>
              <a:t> </a:t>
            </a:r>
            <a:r>
              <a:rPr lang="en-US" altLang="zh-CN" sz="4400">
                <a:solidFill>
                  <a:srgbClr val="FFFFFF"/>
                </a:solidFill>
              </a:rPr>
              <a:t>WordEmbedding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372F-0D82-499E-8B13-6363CD35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2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ACAEEEE-0EE8-EA45-83F6-830CC71FE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altLang="zh-CN" sz="2000">
                <a:solidFill>
                  <a:srgbClr val="FFFFFF"/>
                </a:solidFill>
              </a:rPr>
              <a:t>Glove</a:t>
            </a:r>
          </a:p>
          <a:p>
            <a:r>
              <a:rPr lang="en-US" altLang="zh-CN" sz="2000">
                <a:solidFill>
                  <a:srgbClr val="FFFFFF"/>
                </a:solidFill>
              </a:rPr>
              <a:t>CoVe</a:t>
            </a:r>
          </a:p>
          <a:p>
            <a:r>
              <a:rPr lang="en-US" altLang="zh-CN" sz="2000">
                <a:solidFill>
                  <a:srgbClr val="FFFFFF"/>
                </a:solidFill>
              </a:rPr>
              <a:t>EMLO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927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5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A1EC8-7A6E-AA45-8463-20B651C2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Glo</a:t>
            </a:r>
            <a:r>
              <a:rPr lang="en-US" altLang="zh-CN" sz="2600">
                <a:solidFill>
                  <a:srgbClr val="FFFFFF"/>
                </a:solidFill>
              </a:rPr>
              <a:t>Ve</a:t>
            </a:r>
            <a:endParaRPr lang="en-US" sz="26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5F43E-B93A-2A49-AD5A-31AF1AC8E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64996"/>
            <a:ext cx="7188199" cy="25877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9540-47C6-754C-A3F8-473195FB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altLang="zh-CN" sz="1800"/>
              <a:t>Global</a:t>
            </a:r>
            <a:r>
              <a:rPr lang="zh-CN" altLang="en-US" sz="1800"/>
              <a:t> </a:t>
            </a:r>
            <a:r>
              <a:rPr lang="en-US" altLang="zh-CN" sz="1800"/>
              <a:t>Vector</a:t>
            </a:r>
            <a:r>
              <a:rPr lang="zh-CN" altLang="en-US" sz="1800"/>
              <a:t> </a:t>
            </a:r>
            <a:endParaRPr lang="en-US" altLang="zh-CN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06041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5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A1EC8-7A6E-AA45-8463-20B651C2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zh-CN" sz="2600" dirty="0" err="1">
                <a:solidFill>
                  <a:srgbClr val="FFFFFF"/>
                </a:solidFill>
              </a:rPr>
              <a:t>CoVe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9540-47C6-754C-A3F8-473195FB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/>
              <a:t>词向量并未解决一词多义问题</a:t>
            </a:r>
            <a:endParaRPr lang="en-US" altLang="ja-JP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ja-JP" sz="1800" dirty="0" err="1"/>
              <a:t>CoVe</a:t>
            </a:r>
            <a:r>
              <a:rPr lang="en-US" altLang="ja-JP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Context</a:t>
            </a:r>
            <a:r>
              <a:rPr lang="zh-CN" altLang="en-US" sz="1800" dirty="0"/>
              <a:t> </a:t>
            </a:r>
            <a:r>
              <a:rPr lang="en-US" altLang="zh-CN" sz="1800" dirty="0"/>
              <a:t>Vector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40AFE-CBA0-1142-B292-9CC0E993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874" y="1228352"/>
            <a:ext cx="6502551" cy="326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63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5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A1EC8-7A6E-AA45-8463-20B651C2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zh-CN" sz="2600" dirty="0">
                <a:solidFill>
                  <a:srgbClr val="FFFFFF"/>
                </a:solidFill>
              </a:rPr>
              <a:t>ELMO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9540-47C6-754C-A3F8-473195FB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ELMO:</a:t>
            </a:r>
            <a:r>
              <a:rPr lang="zh-CN" altLang="en-US" sz="1800" dirty="0"/>
              <a:t> </a:t>
            </a:r>
            <a:r>
              <a:rPr lang="en-US" altLang="zh-CN" sz="1800" dirty="0"/>
              <a:t>Embedding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BD02B-99CB-C64F-A79C-6E805518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77722"/>
            <a:ext cx="6756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88D3C3-3C50-8841-A748-B86AAF7E5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650" r="-2" b="-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07B8C-61EE-1E4B-809F-F3270BEF8D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26" r="-1" b="25474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142E2-813B-C741-86D2-6CA824E6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altLang="zh-CN" sz="4000">
                <a:solidFill>
                  <a:srgbClr val="000000"/>
                </a:solidFill>
              </a:rPr>
              <a:t>Cluster</a:t>
            </a:r>
            <a:endParaRPr lang="en-US" sz="400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75687-C395-D642-AF33-ADB489041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B26F4-A861-8D4E-8BF4-3C7682C3C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92" y="2043560"/>
            <a:ext cx="5956926" cy="401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07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3F7DE-77D7-694E-A2E9-942DDFF8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FFFFFF"/>
                </a:solidFill>
              </a:rPr>
              <a:t>For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Word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Embedding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to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Sentence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Embedding</a:t>
            </a:r>
            <a:endParaRPr lang="en-US" sz="44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877DF4-840C-4DB6-A083-1DBBBBB1B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7519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381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972BC-8D96-7749-A2C3-73B0BBE0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530FF4-B44D-4264-A68E-00F9C479F3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514138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556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D0508-81ED-6D45-B661-FB9386400CB6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CN" dirty="0"/>
              <a:t>Simplest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54AC0-FF0C-C345-AAB9-E51CA2EC9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v(“natural language processing”) = 1/3 (v(“natural”) + v(“language”) + v(“processing”))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Recurrent neural networks, recursive neural networks, convolutional neural network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45F7D-B24B-A746-80E5-9AEB238B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906" y="4195505"/>
            <a:ext cx="7239123" cy="213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62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25833-5652-D947-BD56-F098A59B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07" y="188728"/>
            <a:ext cx="4290372" cy="1898489"/>
          </a:xfrm>
          <a:prstGeom prst="rect">
            <a:avLst/>
          </a:prstGeom>
        </p:spPr>
      </p:pic>
      <p:sp>
        <p:nvSpPr>
          <p:cNvPr id="19" name="Freeform 23">
            <a:extLst>
              <a:ext uri="{FF2B5EF4-FFF2-40B4-BE49-F238E27FC236}">
                <a16:creationId xmlns:a16="http://schemas.microsoft.com/office/drawing/2014/main" id="{EDBF517C-8524-444B-BA62-E3F7FA60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2194" y="2610718"/>
            <a:ext cx="6259807" cy="4252574"/>
          </a:xfrm>
          <a:custGeom>
            <a:avLst/>
            <a:gdLst>
              <a:gd name="connsiteX0" fmla="*/ 0 w 6259807"/>
              <a:gd name="connsiteY0" fmla="*/ 0 h 4252574"/>
              <a:gd name="connsiteX1" fmla="*/ 6259807 w 6259807"/>
              <a:gd name="connsiteY1" fmla="*/ 0 h 4252574"/>
              <a:gd name="connsiteX2" fmla="*/ 6259807 w 6259807"/>
              <a:gd name="connsiteY2" fmla="*/ 4252574 h 4252574"/>
              <a:gd name="connsiteX3" fmla="*/ 896549 w 6259807"/>
              <a:gd name="connsiteY3" fmla="*/ 4252574 h 4252574"/>
              <a:gd name="connsiteX4" fmla="*/ 2866576 w 6259807"/>
              <a:gd name="connsiteY4" fmla="*/ 952 h 4252574"/>
              <a:gd name="connsiteX5" fmla="*/ 0 w 6259807"/>
              <a:gd name="connsiteY5" fmla="*/ 95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9807" h="4252574">
                <a:moveTo>
                  <a:pt x="0" y="0"/>
                </a:moveTo>
                <a:lnTo>
                  <a:pt x="6259807" y="0"/>
                </a:lnTo>
                <a:lnTo>
                  <a:pt x="6259807" y="4252574"/>
                </a:lnTo>
                <a:lnTo>
                  <a:pt x="896549" y="4252574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FABA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072FA10-EF9D-4AEB-AB63-079C80F19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610718"/>
            <a:ext cx="8624908" cy="4252574"/>
          </a:xfrm>
          <a:custGeom>
            <a:avLst/>
            <a:gdLst>
              <a:gd name="connsiteX0" fmla="*/ 0 w 8624908"/>
              <a:gd name="connsiteY0" fmla="*/ 4252574 h 4252574"/>
              <a:gd name="connsiteX1" fmla="*/ 1053646 w 8624908"/>
              <a:gd name="connsiteY1" fmla="*/ 4252574 h 4252574"/>
              <a:gd name="connsiteX2" fmla="*/ 1053646 w 8624908"/>
              <a:gd name="connsiteY2" fmla="*/ 4252098 h 4252574"/>
              <a:gd name="connsiteX3" fmla="*/ 8624908 w 8624908"/>
              <a:gd name="connsiteY3" fmla="*/ 4252098 h 4252574"/>
              <a:gd name="connsiteX4" fmla="*/ 6654660 w 8624908"/>
              <a:gd name="connsiteY4" fmla="*/ 0 h 4252574"/>
              <a:gd name="connsiteX5" fmla="*/ 1053646 w 8624908"/>
              <a:gd name="connsiteY5" fmla="*/ 0 h 4252574"/>
              <a:gd name="connsiteX6" fmla="*/ 1053646 w 8624908"/>
              <a:gd name="connsiteY6" fmla="*/ 5292 h 4252574"/>
              <a:gd name="connsiteX7" fmla="*/ 0 w 8624908"/>
              <a:gd name="connsiteY7" fmla="*/ 529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24908" h="4252574">
                <a:moveTo>
                  <a:pt x="0" y="4252574"/>
                </a:moveTo>
                <a:lnTo>
                  <a:pt x="1053646" y="4252574"/>
                </a:lnTo>
                <a:lnTo>
                  <a:pt x="1053646" y="4252098"/>
                </a:lnTo>
                <a:lnTo>
                  <a:pt x="8624908" y="4252098"/>
                </a:lnTo>
                <a:lnTo>
                  <a:pt x="6654660" y="0"/>
                </a:lnTo>
                <a:lnTo>
                  <a:pt x="1053646" y="0"/>
                </a:lnTo>
                <a:lnTo>
                  <a:pt x="1053646" y="5292"/>
                </a:lnTo>
                <a:lnTo>
                  <a:pt x="0" y="529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7AED6-364F-7A4D-A039-B979D985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8267" y="3599644"/>
            <a:ext cx="3389906" cy="2614889"/>
          </a:xfrm>
        </p:spPr>
        <p:txBody>
          <a:bodyPr>
            <a:norm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22267-9C19-3145-AB7A-C487DDF3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069" y="669134"/>
            <a:ext cx="3888198" cy="1292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75C59-E63D-DC4F-A05A-779CFA1E2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267" y="726402"/>
            <a:ext cx="2842403" cy="12591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CFB14-07E1-3947-8907-53B24EA43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0746"/>
            <a:ext cx="5972033" cy="3010646"/>
          </a:xfrm>
        </p:spPr>
        <p:txBody>
          <a:bodyPr anchor="t">
            <a:norm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</a:rPr>
              <a:t>1.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Weighted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Bag-of-words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+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remove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some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special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direction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altLang="zh-CN" sz="2000" dirty="0">
                <a:solidFill>
                  <a:srgbClr val="FFFFFF"/>
                </a:solidFill>
              </a:rPr>
              <a:t>Step1: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ja-JP" altLang="en-US" sz="2000">
                <a:solidFill>
                  <a:srgbClr val="FFFFFF"/>
                </a:solidFill>
              </a:rPr>
              <a:t>构建平滑的加权词向量</a:t>
            </a:r>
            <a:endParaRPr lang="en-US" altLang="ja-JP" sz="2000" dirty="0">
              <a:solidFill>
                <a:srgbClr val="FFFFFF"/>
              </a:solidFill>
            </a:endParaRPr>
          </a:p>
          <a:p>
            <a:r>
              <a:rPr lang="en-US" altLang="ja-JP" sz="2000" dirty="0">
                <a:solidFill>
                  <a:srgbClr val="FFFFFF"/>
                </a:solidFill>
              </a:rPr>
              <a:t>Step</a:t>
            </a:r>
            <a:r>
              <a:rPr lang="en-US" altLang="zh-CN" sz="2000" dirty="0">
                <a:solidFill>
                  <a:srgbClr val="FFFFFF"/>
                </a:solidFill>
              </a:rPr>
              <a:t>2:</a:t>
            </a:r>
            <a:r>
              <a:rPr lang="zh-CN" altLang="en-US" sz="2000" dirty="0">
                <a:solidFill>
                  <a:srgbClr val="FFFFFF"/>
                </a:solidFill>
              </a:rPr>
              <a:t>  </a:t>
            </a:r>
            <a:r>
              <a:rPr lang="ja-JP" altLang="en-US" sz="2000">
                <a:solidFill>
                  <a:srgbClr val="FFFFFF"/>
                </a:solidFill>
              </a:rPr>
              <a:t>计算</a:t>
            </a:r>
            <a:r>
              <a:rPr lang="en-US" altLang="ja-JP" sz="2000" dirty="0">
                <a:solidFill>
                  <a:srgbClr val="FFFFFF"/>
                </a:solidFill>
              </a:rPr>
              <a:t>PCA</a:t>
            </a:r>
            <a:r>
              <a:rPr lang="zh-CN" altLang="en-US" sz="2000" dirty="0">
                <a:solidFill>
                  <a:srgbClr val="FFFFFF"/>
                </a:solidFill>
              </a:rPr>
              <a:t>， </a:t>
            </a:r>
            <a:r>
              <a:rPr lang="ja-JP" altLang="en-US" sz="2000">
                <a:solidFill>
                  <a:srgbClr val="FFFFFF"/>
                </a:solidFill>
              </a:rPr>
              <a:t>减去最明显的第一个维度</a:t>
            </a:r>
            <a:endParaRPr lang="en-US" altLang="zh-CN" sz="2000" dirty="0">
              <a:solidFill>
                <a:srgbClr val="FFFFFF"/>
              </a:solidFill>
            </a:endParaRP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hlinkClick r:id="rId5"/>
              </a:rPr>
              <a:t>https://openreview.net/pdf?id=SyK00v5xx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02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A3CB-06BC-FE4A-93FA-2FD188CE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项目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基于非监督的文本自动摘要模型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AF87-27C6-A54A-89CF-0FA63B7ED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7" name="Picture 1" descr="page3image32321936">
            <a:extLst>
              <a:ext uri="{FF2B5EF4-FFF2-40B4-BE49-F238E27FC236}">
                <a16:creationId xmlns:a16="http://schemas.microsoft.com/office/drawing/2014/main" id="{E313253A-9F32-1D47-AFDC-05A4CC6F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9" y="1687593"/>
            <a:ext cx="10814222" cy="46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664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0C75C-52C0-3649-AAB6-817ECE45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ja-JP" altLang="en-US" sz="4400">
                <a:solidFill>
                  <a:srgbClr val="FFFFFF"/>
                </a:solidFill>
              </a:rPr>
              <a:t>项目</a:t>
            </a:r>
            <a:r>
              <a:rPr lang="en-US" altLang="zh-CN" sz="4400">
                <a:solidFill>
                  <a:srgbClr val="FFFFFF"/>
                </a:solidFill>
              </a:rPr>
              <a:t>1</a:t>
            </a:r>
            <a:r>
              <a:rPr lang="zh-CN" altLang="en-US" sz="4400">
                <a:solidFill>
                  <a:srgbClr val="FFFFFF"/>
                </a:solidFill>
              </a:rPr>
              <a:t> </a:t>
            </a:r>
            <a:r>
              <a:rPr lang="en-US" altLang="zh-CN" sz="4400">
                <a:solidFill>
                  <a:srgbClr val="FFFFFF"/>
                </a:solidFill>
              </a:rPr>
              <a:t>–</a:t>
            </a:r>
            <a:r>
              <a:rPr lang="zh-CN" altLang="en-US" sz="4400">
                <a:solidFill>
                  <a:srgbClr val="FFFFFF"/>
                </a:solidFill>
              </a:rPr>
              <a:t> </a:t>
            </a:r>
            <a:r>
              <a:rPr lang="ja-JP" altLang="en-US" sz="4400">
                <a:solidFill>
                  <a:srgbClr val="FFFFFF"/>
                </a:solidFill>
              </a:rPr>
              <a:t>基于非监督的文本自动摘要模型</a:t>
            </a:r>
            <a:endParaRPr lang="en-US" sz="4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766127-6636-49F0-80ED-EA3DB9825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4246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2638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CE6B-0D48-974C-83BB-26FCA629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7987-82E9-3540-B2D0-BDC281CD4C16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我们按照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–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分给每位同学每个项目打分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个项目的占比分别是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20%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20%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30%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30%</a:t>
            </a:r>
          </a:p>
          <a:p>
            <a:pPr lvl="1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团队成员以团队整体成绩为计算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对综合排名前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名的同学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我们提供以下奖励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名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     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Kindle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Oasis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阅读器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或同等价值奖品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名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Kindle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Paperwhite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阅读器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（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或同等价值奖品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名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Lamy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钢笔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精选图书一册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此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名同学可直接获得阿里巴巴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蚂蚁金服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百度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字节跳动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微软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IBM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内推机会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46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D068E-C345-7A46-990E-6852A0E3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K-means</a:t>
            </a:r>
            <a:endParaRPr lang="en-C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70232-E457-CA44-9342-87B17C7E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5" y="416133"/>
            <a:ext cx="3584448" cy="3539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1180B-B94B-0747-881E-12516ABA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915" y="541049"/>
            <a:ext cx="3584448" cy="3288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7A310-EA4E-7B4E-8B71-8274A3EAB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1809048"/>
            <a:ext cx="3584448" cy="7527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174B-E36C-6744-AEDB-2BF4B5444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approach </a:t>
            </a:r>
            <a:r>
              <a:rPr lang="en-US" sz="1800" dirty="0" err="1"/>
              <a:t>kmeans</a:t>
            </a:r>
            <a:r>
              <a:rPr lang="en-US" sz="1800" dirty="0"/>
              <a:t> follows to solve the problem is called </a:t>
            </a:r>
            <a:r>
              <a:rPr lang="en-US" sz="1800" b="1" dirty="0"/>
              <a:t>Expectation-Maximization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i="1" dirty="0"/>
              <a:t>On</a:t>
            </a:r>
            <a:r>
              <a:rPr lang="en-US" altLang="zh-CN" sz="1800" i="1" dirty="0"/>
              <a:t>line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Coding</a:t>
            </a:r>
            <a:endParaRPr lang="en-US" sz="1800" i="1" dirty="0"/>
          </a:p>
          <a:p>
            <a:endParaRPr lang="en-US" sz="1800" dirty="0"/>
          </a:p>
          <a:p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217385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41EB-591E-4B4E-B348-95B1F7A7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Word</a:t>
            </a:r>
            <a:r>
              <a:rPr lang="en-US" altLang="zh-CN" sz="4400"/>
              <a:t>2Vec</a:t>
            </a:r>
            <a:r>
              <a:rPr lang="ja-JP" altLang="en-US" sz="4400"/>
              <a:t>与文本表征</a:t>
            </a:r>
            <a:endParaRPr lang="en-US" sz="4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1EAF9C-6459-4D84-B789-D4283A9EF1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5934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5610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6E6A-F490-8A47-AED0-F276B482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365124"/>
            <a:ext cx="3648456" cy="1719072"/>
          </a:xfrm>
        </p:spPr>
        <p:txBody>
          <a:bodyPr>
            <a:normAutofit/>
          </a:bodyPr>
          <a:lstStyle/>
          <a:p>
            <a:r>
              <a:rPr lang="ja-JP" altLang="en-US" sz="3200"/>
              <a:t>文字意义的重要性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CE717-58EB-584E-8A99-1AD22F78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374904"/>
            <a:ext cx="6851904" cy="1719072"/>
          </a:xfrm>
        </p:spPr>
        <p:txBody>
          <a:bodyPr anchor="ctr">
            <a:normAutofit/>
          </a:bodyPr>
          <a:lstStyle/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88D3E-67CB-C04B-9EC6-BA02FD7A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9" y="2550767"/>
            <a:ext cx="5267416" cy="3450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C6FF1-F1F8-AD43-A193-2DBFBAB1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97" y="2517846"/>
            <a:ext cx="5267414" cy="351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7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27B491-6156-2A49-BE25-57606A2D8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2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3C50FE6-DA60-1745-BD13-69AD570D84DA}"/>
              </a:ext>
            </a:extLst>
          </p:cNvPr>
          <p:cNvSpPr txBox="1"/>
          <p:nvPr/>
        </p:nvSpPr>
        <p:spPr>
          <a:xfrm>
            <a:off x="704088" y="4501647"/>
            <a:ext cx="3648456" cy="1719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Representation – Using Meaning 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FD7BC4-8F65-9844-9BF2-CD27F4DF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73" y="596046"/>
            <a:ext cx="4529589" cy="3397192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F9F8D6E0-EE28-EC42-AEE0-440C5D481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23" b="1"/>
          <a:stretch/>
        </p:blipFill>
        <p:spPr>
          <a:xfrm>
            <a:off x="6096000" y="627501"/>
            <a:ext cx="5496686" cy="336573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C274234-AFA0-4787-8D09-C6CAEE970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4511427"/>
            <a:ext cx="6851904" cy="17190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我们经常使用同义词或者反义词来定义一个单词的意思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763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1752</Words>
  <Application>Microsoft Macintosh PowerPoint</Application>
  <PresentationFormat>Widescreen</PresentationFormat>
  <Paragraphs>241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Microsoft YaHei Light</vt:lpstr>
      <vt:lpstr>SimSun</vt:lpstr>
      <vt:lpstr>Arial</vt:lpstr>
      <vt:lpstr>Calibri</vt:lpstr>
      <vt:lpstr>Calibri Light</vt:lpstr>
      <vt:lpstr>Cambria Math</vt:lpstr>
      <vt:lpstr>Office Theme</vt:lpstr>
      <vt:lpstr>Artificial Intelligence For NLP   Lesson-05</vt:lpstr>
      <vt:lpstr>之前遗留的问题 Overfitting &amp; Underfitting</vt:lpstr>
      <vt:lpstr>Outline</vt:lpstr>
      <vt:lpstr>Cluster</vt:lpstr>
      <vt:lpstr>K-means</vt:lpstr>
      <vt:lpstr>Word2Vec与文本表征</vt:lpstr>
      <vt:lpstr>文字意义的重要性</vt:lpstr>
      <vt:lpstr>PowerPoint Presentation</vt:lpstr>
      <vt:lpstr>PowerPoint Presentation</vt:lpstr>
      <vt:lpstr>PowerPoint Presentation</vt:lpstr>
      <vt:lpstr>Representation – Using Numerical</vt:lpstr>
      <vt:lpstr>Why do not represent words as numbers?</vt:lpstr>
      <vt:lpstr>If we treat we words as mere categorical</vt:lpstr>
      <vt:lpstr>Question</vt:lpstr>
      <vt:lpstr>Some more dense vectors</vt:lpstr>
      <vt:lpstr>SVD</vt:lpstr>
      <vt:lpstr>Question</vt:lpstr>
      <vt:lpstr>What features do our vectors need ?</vt:lpstr>
      <vt:lpstr>PowerPoint Presentation</vt:lpstr>
      <vt:lpstr>单词的意思和上下文</vt:lpstr>
      <vt:lpstr>PowerPoint Presentation</vt:lpstr>
      <vt:lpstr>PowerPoint Presentation</vt:lpstr>
      <vt:lpstr>Word2Vec 词向量</vt:lpstr>
      <vt:lpstr>Word2Vec Neural Network Model:  Object Function</vt:lpstr>
      <vt:lpstr>PowerPoint Presentation</vt:lpstr>
      <vt:lpstr>PowerPoint Presentation</vt:lpstr>
      <vt:lpstr>Softmax 函数</vt:lpstr>
      <vt:lpstr>More detail </vt:lpstr>
      <vt:lpstr>Word2Vec two models</vt:lpstr>
      <vt:lpstr>PowerPoint Presentation</vt:lpstr>
      <vt:lpstr>PowerPoint Presentation</vt:lpstr>
      <vt:lpstr>PowerPoint Presentation</vt:lpstr>
      <vt:lpstr>hierarchical softmax </vt:lpstr>
      <vt:lpstr>Huffman tree</vt:lpstr>
      <vt:lpstr>Negative sampling</vt:lpstr>
      <vt:lpstr>Other WordEmbedding</vt:lpstr>
      <vt:lpstr>GloVe</vt:lpstr>
      <vt:lpstr>CoVe</vt:lpstr>
      <vt:lpstr>ELMO</vt:lpstr>
      <vt:lpstr>For Word Embedding to Sentence Embedding</vt:lpstr>
      <vt:lpstr>PowerPoint Presentation</vt:lpstr>
      <vt:lpstr>Simplest Way</vt:lpstr>
      <vt:lpstr>PowerPoint Presentation</vt:lpstr>
      <vt:lpstr>项目1 – 基于非监督的文本自动摘要模型</vt:lpstr>
      <vt:lpstr>项目1 – 基于非监督的文本自动摘要模型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For NLP   Lesson-05</dc:title>
  <dc:creator>gao minquan</dc:creator>
  <cp:lastModifiedBy>gao minquan</cp:lastModifiedBy>
  <cp:revision>2</cp:revision>
  <dcterms:created xsi:type="dcterms:W3CDTF">2020-02-08T09:28:53Z</dcterms:created>
  <dcterms:modified xsi:type="dcterms:W3CDTF">2020-02-08T09:36:17Z</dcterms:modified>
</cp:coreProperties>
</file>